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0" r:id="rId3"/>
    <p:sldId id="257" r:id="rId4"/>
    <p:sldId id="259" r:id="rId5"/>
    <p:sldId id="273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58" r:id="rId17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B2517-18F4-4BB5-95BF-841B7DB7248A}" type="datetimeFigureOut">
              <a:rPr lang="nb-NO" smtClean="0"/>
              <a:t>12.04.2018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B5E6B-8A0E-4336-857F-4A8F6396B9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9062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6DA60-D25D-43F5-98D5-CD3707CABB30}" type="datetimeFigureOut">
              <a:rPr lang="nb-NO" smtClean="0"/>
              <a:t>12.04.2018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31967-1A30-4EE3-ABD3-694138B3A85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016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LK_blank_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102723" cy="936104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6" name="Plassholder for tekst 2"/>
          <p:cNvSpPr>
            <a:spLocks noGrp="1"/>
          </p:cNvSpPr>
          <p:nvPr>
            <p:ph type="body" sz="quarter" idx="10"/>
          </p:nvPr>
        </p:nvSpPr>
        <p:spPr>
          <a:xfrm>
            <a:off x="467544" y="2636838"/>
            <a:ext cx="8102723" cy="38877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</p:spTree>
    <p:extLst>
      <p:ext uri="{BB962C8B-B14F-4D97-AF65-F5344CB8AC3E}">
        <p14:creationId xmlns:p14="http://schemas.microsoft.com/office/powerpoint/2010/main" val="1773175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LK_blank_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tekst 2"/>
          <p:cNvSpPr>
            <a:spLocks noGrp="1"/>
          </p:cNvSpPr>
          <p:nvPr>
            <p:ph type="body" sz="quarter" idx="10"/>
          </p:nvPr>
        </p:nvSpPr>
        <p:spPr>
          <a:xfrm>
            <a:off x="467544" y="1412776"/>
            <a:ext cx="8102723" cy="51118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</p:spTree>
    <p:extLst>
      <p:ext uri="{BB962C8B-B14F-4D97-AF65-F5344CB8AC3E}">
        <p14:creationId xmlns:p14="http://schemas.microsoft.com/office/powerpoint/2010/main" val="299994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LK_dekor_venstre_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2271802"/>
            <a:ext cx="3275856" cy="4586198"/>
          </a:xfrm>
          <a:prstGeom prst="rect">
            <a:avLst/>
          </a:prstGeom>
        </p:spPr>
      </p:pic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>
          <a:xfrm>
            <a:off x="2700338" y="2636838"/>
            <a:ext cx="6192837" cy="38877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  <p:sp>
        <p:nvSpPr>
          <p:cNvPr id="9" name="Tittel 1"/>
          <p:cNvSpPr>
            <a:spLocks noGrp="1"/>
          </p:cNvSpPr>
          <p:nvPr>
            <p:ph type="title"/>
          </p:nvPr>
        </p:nvSpPr>
        <p:spPr>
          <a:xfrm>
            <a:off x="611560" y="1340769"/>
            <a:ext cx="7886700" cy="936104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93550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3028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LK_Blank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560" y="1340769"/>
            <a:ext cx="7886700" cy="936104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6" name="Plassholder for bilde 5"/>
          <p:cNvSpPr>
            <a:spLocks noGrp="1"/>
          </p:cNvSpPr>
          <p:nvPr>
            <p:ph type="pic" sz="quarter" idx="10"/>
          </p:nvPr>
        </p:nvSpPr>
        <p:spPr>
          <a:xfrm>
            <a:off x="611188" y="2565400"/>
            <a:ext cx="7921625" cy="3816350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8438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LK_blank_to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560" y="1340769"/>
            <a:ext cx="7886700" cy="936104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5" name="Plassholder for tekst 2"/>
          <p:cNvSpPr>
            <a:spLocks noGrp="1"/>
          </p:cNvSpPr>
          <p:nvPr>
            <p:ph type="body" sz="quarter" idx="10"/>
          </p:nvPr>
        </p:nvSpPr>
        <p:spPr>
          <a:xfrm>
            <a:off x="4644008" y="2636912"/>
            <a:ext cx="3888581" cy="38877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  <p:sp>
        <p:nvSpPr>
          <p:cNvPr id="7" name="Plassholder for tekst 2"/>
          <p:cNvSpPr>
            <a:spLocks noGrp="1"/>
          </p:cNvSpPr>
          <p:nvPr>
            <p:ph type="body" sz="quarter" idx="11"/>
          </p:nvPr>
        </p:nvSpPr>
        <p:spPr>
          <a:xfrm>
            <a:off x="594321" y="2636911"/>
            <a:ext cx="3905671" cy="38877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</p:spTree>
    <p:extLst>
      <p:ext uri="{BB962C8B-B14F-4D97-AF65-F5344CB8AC3E}">
        <p14:creationId xmlns:p14="http://schemas.microsoft.com/office/powerpoint/2010/main" val="4230054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LK_dekor_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2271802"/>
            <a:ext cx="3275856" cy="4586198"/>
          </a:xfrm>
          <a:prstGeom prst="rect">
            <a:avLst/>
          </a:prstGeom>
        </p:spPr>
      </p:pic>
      <p:sp>
        <p:nvSpPr>
          <p:cNvPr id="4" name="Tittel 1"/>
          <p:cNvSpPr>
            <a:spLocks noGrp="1"/>
          </p:cNvSpPr>
          <p:nvPr>
            <p:ph type="title"/>
          </p:nvPr>
        </p:nvSpPr>
        <p:spPr>
          <a:xfrm>
            <a:off x="2339752" y="3356992"/>
            <a:ext cx="6518548" cy="1440160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42460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LK_dekor_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271802"/>
            <a:ext cx="3275856" cy="45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042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15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35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6" r:id="rId2"/>
    <p:sldLayoutId id="2147483653" r:id="rId3"/>
    <p:sldLayoutId id="2147483655" r:id="rId4"/>
    <p:sldLayoutId id="2147483652" r:id="rId5"/>
    <p:sldLayoutId id="2147483654" r:id="rId6"/>
    <p:sldLayoutId id="2147483650" r:id="rId7"/>
    <p:sldLayoutId id="2147483649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946647"/>
          </a:xfrm>
          <a:prstGeom prst="rect">
            <a:avLst/>
          </a:prstGeom>
        </p:spPr>
        <p:txBody>
          <a:bodyPr/>
          <a:lstStyle/>
          <a:p>
            <a:r>
              <a:rPr lang="nb-NO" dirty="0" smtClean="0"/>
              <a:t>Prosjekt tverrfaglig samarbeid barn/unge i Nordre Land kommune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4294967295"/>
          </p:nvPr>
        </p:nvSpPr>
        <p:spPr>
          <a:xfrm>
            <a:off x="899592" y="4293096"/>
            <a:ext cx="7488832" cy="165618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Informasjon til </a:t>
            </a:r>
            <a:r>
              <a:rPr lang="nb-NO" dirty="0" smtClean="0"/>
              <a:t>Rådet for mennesker med nedsatt funksjonsevne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	</a:t>
            </a:r>
            <a:r>
              <a:rPr lang="nb-NO" dirty="0" smtClean="0"/>
              <a:t>16. </a:t>
            </a:r>
            <a:r>
              <a:rPr lang="nb-NO" dirty="0" smtClean="0"/>
              <a:t>april 2018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5886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/>
              <a:t>Spørreundersøkelse foreldre i barnehager og </a:t>
            </a:r>
            <a:r>
              <a:rPr lang="nb-NO" dirty="0" smtClean="0"/>
              <a:t>skoler:</a:t>
            </a:r>
          </a:p>
          <a:p>
            <a:pPr marL="457200" lvl="1" indent="0">
              <a:buNone/>
            </a:pPr>
            <a:r>
              <a:rPr lang="nb-NO" dirty="0" smtClean="0"/>
              <a:t>Har </a:t>
            </a:r>
            <a:r>
              <a:rPr lang="nb-NO" dirty="0" smtClean="0"/>
              <a:t>du noen </a:t>
            </a:r>
            <a:r>
              <a:rPr lang="nb-NO" dirty="0" smtClean="0"/>
              <a:t>gang de siste 3 år  </a:t>
            </a:r>
            <a:r>
              <a:rPr lang="nb-NO" u="sng" dirty="0" smtClean="0"/>
              <a:t>tatt opp </a:t>
            </a:r>
            <a:r>
              <a:rPr lang="nb-NO" dirty="0" smtClean="0"/>
              <a:t>med kommunale tjenester behov for hjelp eller bekymring vedr eget barn  (svar JA tilleggsspørsmål)</a:t>
            </a:r>
          </a:p>
          <a:p>
            <a:pPr lvl="2"/>
            <a:r>
              <a:rPr lang="nb-NO" dirty="0" smtClean="0"/>
              <a:t>Hvordan opplevde du denne kontakten</a:t>
            </a:r>
          </a:p>
          <a:p>
            <a:pPr lvl="2"/>
            <a:r>
              <a:rPr lang="nb-NO" dirty="0" smtClean="0"/>
              <a:t>Opplevde du å bli møtt med verdighet og respekt</a:t>
            </a:r>
          </a:p>
          <a:p>
            <a:pPr lvl="2"/>
            <a:r>
              <a:rPr lang="nb-NO" dirty="0" smtClean="0"/>
              <a:t>Ble det iverksatt tiltak</a:t>
            </a:r>
          </a:p>
          <a:p>
            <a:pPr lvl="2"/>
            <a:r>
              <a:rPr lang="nb-NO" dirty="0" smtClean="0"/>
              <a:t>Opplevde du at barnet fikk den hjelpen som det har/har hatt behov for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02380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>
          <a:xfrm>
            <a:off x="467544" y="1412776"/>
            <a:ext cx="8102723" cy="5688632"/>
          </a:xfrm>
        </p:spPr>
        <p:txBody>
          <a:bodyPr/>
          <a:lstStyle/>
          <a:p>
            <a:pPr marL="457200" lvl="1" indent="0">
              <a:buNone/>
            </a:pPr>
            <a:r>
              <a:rPr lang="nb-NO" sz="2400" strike="sngStrike" dirty="0"/>
              <a:t>Har du noen gang tatt opp med kommunale tjenester behov for hjelp eller bekymring vedr eget barn  </a:t>
            </a:r>
            <a:endParaRPr lang="nb-NO" sz="2400" strike="sngStrike" dirty="0" smtClean="0"/>
          </a:p>
          <a:p>
            <a:pPr marL="457200" lvl="1" indent="0">
              <a:buNone/>
            </a:pPr>
            <a:r>
              <a:rPr lang="nb-NO" sz="2400" dirty="0" smtClean="0"/>
              <a:t>(</a:t>
            </a:r>
            <a:r>
              <a:rPr lang="nb-NO" sz="2400" dirty="0"/>
              <a:t>svar </a:t>
            </a:r>
            <a:r>
              <a:rPr lang="nb-NO" sz="2400" b="1" dirty="0" smtClean="0"/>
              <a:t>Nei  </a:t>
            </a:r>
            <a:r>
              <a:rPr lang="nb-NO" sz="2400" b="1" dirty="0"/>
              <a:t>tilleggsspørsmål</a:t>
            </a:r>
            <a:r>
              <a:rPr lang="nb-NO" sz="2400" dirty="0" smtClean="0"/>
              <a:t>)</a:t>
            </a:r>
          </a:p>
          <a:p>
            <a:pPr marL="457200" lvl="1" indent="0">
              <a:buNone/>
            </a:pPr>
            <a:r>
              <a:rPr lang="nb-NO" sz="2400" dirty="0" smtClean="0"/>
              <a:t>Hvorfor med svaralternativ:</a:t>
            </a:r>
          </a:p>
          <a:p>
            <a:pPr marL="457200" lvl="1" indent="0">
              <a:buNone/>
            </a:pPr>
            <a:r>
              <a:rPr lang="nb-NO" sz="2400" dirty="0"/>
              <a:t>	</a:t>
            </a:r>
            <a:r>
              <a:rPr lang="nb-NO" sz="2400" dirty="0" smtClean="0"/>
              <a:t>- </a:t>
            </a:r>
            <a:r>
              <a:rPr lang="nb-NO" sz="2400" dirty="0"/>
              <a:t>Visste ikke hvor jeg skulle henvende meg </a:t>
            </a:r>
            <a:endParaRPr lang="nb-NO" sz="2400" dirty="0" smtClean="0"/>
          </a:p>
          <a:p>
            <a:pPr marL="457200" lvl="1" indent="0">
              <a:buNone/>
            </a:pPr>
            <a:r>
              <a:rPr lang="nb-NO" sz="2400" dirty="0"/>
              <a:t>	</a:t>
            </a:r>
            <a:r>
              <a:rPr lang="nb-NO" sz="2400" dirty="0" smtClean="0"/>
              <a:t>- </a:t>
            </a:r>
            <a:r>
              <a:rPr lang="nb-NO" sz="2400" dirty="0"/>
              <a:t>Har ikke tillit til at tjenesten tar tak i </a:t>
            </a:r>
            <a:r>
              <a:rPr lang="nb-NO" sz="2400" dirty="0" smtClean="0"/>
              <a:t>			problemet </a:t>
            </a:r>
          </a:p>
          <a:p>
            <a:pPr marL="457200" lvl="1" indent="0">
              <a:buNone/>
            </a:pPr>
            <a:r>
              <a:rPr lang="nb-NO" sz="2400" dirty="0" smtClean="0"/>
              <a:t>	- Syns </a:t>
            </a:r>
            <a:r>
              <a:rPr lang="nb-NO" sz="2400" dirty="0"/>
              <a:t>det er vanskelig å ta opp behov for </a:t>
            </a:r>
            <a:r>
              <a:rPr lang="nb-NO" sz="2400" dirty="0" smtClean="0"/>
              <a:t>		hjelp </a:t>
            </a:r>
          </a:p>
          <a:p>
            <a:pPr marL="457200" lvl="1" indent="0">
              <a:buNone/>
            </a:pPr>
            <a:r>
              <a:rPr lang="nb-NO" sz="2400" dirty="0" smtClean="0"/>
              <a:t>	-  Bekymret </a:t>
            </a:r>
            <a:r>
              <a:rPr lang="nb-NO" sz="2400" dirty="0"/>
              <a:t>for hvilke konsekvenser dette </a:t>
            </a:r>
            <a:r>
              <a:rPr lang="nb-NO" sz="2400" dirty="0" smtClean="0"/>
              <a:t>		kunne </a:t>
            </a:r>
            <a:r>
              <a:rPr lang="nb-NO" sz="2400" dirty="0"/>
              <a:t>få </a:t>
            </a:r>
            <a:endParaRPr lang="nb-NO" sz="2400" dirty="0" smtClean="0"/>
          </a:p>
          <a:p>
            <a:pPr marL="457200" lvl="1" indent="0">
              <a:buNone/>
            </a:pPr>
            <a:r>
              <a:rPr lang="nb-NO" sz="2400" dirty="0"/>
              <a:t>	</a:t>
            </a:r>
            <a:r>
              <a:rPr lang="nb-NO" sz="2400" dirty="0" smtClean="0"/>
              <a:t>- Annet (fritekst)</a:t>
            </a:r>
            <a:endParaRPr lang="nb-NO" sz="2400" dirty="0"/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63124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400" dirty="0" smtClean="0"/>
              <a:t>Ble </a:t>
            </a:r>
            <a:r>
              <a:rPr lang="nb-NO" sz="2400" dirty="0"/>
              <a:t>flere kommunale tjenester involvert i ditt barns behov for bistand? </a:t>
            </a:r>
            <a:endParaRPr lang="nb-NO" sz="2400" dirty="0" smtClean="0"/>
          </a:p>
          <a:p>
            <a:pPr>
              <a:buFontTx/>
              <a:buChar char="-"/>
            </a:pPr>
            <a:r>
              <a:rPr lang="nb-NO" sz="2400" dirty="0" smtClean="0"/>
              <a:t>Hvordan </a:t>
            </a:r>
            <a:r>
              <a:rPr lang="nb-NO" sz="2400" dirty="0"/>
              <a:t>opplevde du samarbeidet mellom tjenestene? </a:t>
            </a:r>
            <a:r>
              <a:rPr lang="nb-NO" sz="2400" dirty="0" err="1"/>
              <a:t>Skalavurdering</a:t>
            </a:r>
            <a:r>
              <a:rPr lang="nb-NO" sz="2400" dirty="0"/>
              <a:t>: svært god, god, middels, mindre god, dårlig </a:t>
            </a:r>
            <a:endParaRPr lang="nb-NO" sz="2400" dirty="0" smtClean="0"/>
          </a:p>
          <a:p>
            <a:pPr lvl="1">
              <a:buFontTx/>
              <a:buChar char="-"/>
            </a:pPr>
            <a:r>
              <a:rPr lang="nb-NO" sz="2400" dirty="0"/>
              <a:t>Ble det igangsatt tiltak </a:t>
            </a:r>
            <a:endParaRPr lang="nb-NO" sz="2400" dirty="0" smtClean="0"/>
          </a:p>
          <a:p>
            <a:pPr lvl="1">
              <a:buFontTx/>
              <a:buChar char="-"/>
            </a:pPr>
            <a:r>
              <a:rPr lang="nb-NO" sz="2400" dirty="0"/>
              <a:t>Fikk familien/barnet en fast kontaktperson å forholde seg til i dette samarbeidet? </a:t>
            </a:r>
            <a:endParaRPr lang="nb-NO" sz="2400" dirty="0" smtClean="0"/>
          </a:p>
          <a:p>
            <a:pPr lvl="1">
              <a:buFontTx/>
              <a:buChar char="-"/>
            </a:pPr>
            <a:r>
              <a:rPr lang="nb-NO" sz="2400" dirty="0"/>
              <a:t>Hvordan opplevde du dette? </a:t>
            </a:r>
            <a:r>
              <a:rPr lang="nb-NO" sz="2400" dirty="0" err="1"/>
              <a:t>Skalavurdering</a:t>
            </a:r>
            <a:r>
              <a:rPr lang="nb-NO" sz="2400" dirty="0"/>
              <a:t>: Svært bra, bra, middels, mindre bra, dårlig </a:t>
            </a:r>
            <a:endParaRPr lang="nb-NO" sz="2400" dirty="0" smtClean="0"/>
          </a:p>
          <a:p>
            <a:pPr lvl="1">
              <a:buFontTx/>
              <a:buChar char="-"/>
            </a:pPr>
            <a:r>
              <a:rPr lang="nb-NO" sz="2400" dirty="0"/>
              <a:t>Opplevde du at dere fikk den hjelpen  det  var behov for? </a:t>
            </a:r>
          </a:p>
        </p:txBody>
      </p:sp>
    </p:spTree>
    <p:extLst>
      <p:ext uri="{BB962C8B-B14F-4D97-AF65-F5344CB8AC3E}">
        <p14:creationId xmlns:p14="http://schemas.microsoft.com/office/powerpoint/2010/main" val="3094453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Har </a:t>
            </a:r>
            <a:r>
              <a:rPr lang="nb-NO" dirty="0"/>
              <a:t>barnehage/skole/helsesøster-/skolehelsetjeneste eller annen kommunal tjeneste </a:t>
            </a:r>
            <a:r>
              <a:rPr lang="nb-NO" u="sng" dirty="0"/>
              <a:t>tatt opp </a:t>
            </a:r>
            <a:r>
              <a:rPr lang="nb-NO" dirty="0"/>
              <a:t>med deg bekymringer vedr ditt/dine barn? </a:t>
            </a:r>
            <a:endParaRPr lang="nb-NO" dirty="0" smtClean="0"/>
          </a:p>
          <a:p>
            <a:pPr lvl="1"/>
            <a:r>
              <a:rPr lang="nb-NO" dirty="0"/>
              <a:t>Hvordan opplevde du denne kontakten? </a:t>
            </a:r>
            <a:r>
              <a:rPr lang="nb-NO" dirty="0" err="1"/>
              <a:t>Skalavurdering</a:t>
            </a:r>
            <a:r>
              <a:rPr lang="nb-NO" dirty="0"/>
              <a:t>: svært god, god, middels, mindre god, dårlig </a:t>
            </a:r>
            <a:endParaRPr lang="nb-NO" dirty="0" smtClean="0"/>
          </a:p>
          <a:p>
            <a:pPr lvl="1"/>
            <a:r>
              <a:rPr lang="nb-NO" dirty="0"/>
              <a:t>Opplevde du at tjenesten tok opp </a:t>
            </a:r>
            <a:r>
              <a:rPr lang="nb-NO" dirty="0" smtClean="0"/>
              <a:t>bekymringen </a:t>
            </a:r>
            <a:r>
              <a:rPr lang="nb-NO" dirty="0"/>
              <a:t>med respekt og verdighet? </a:t>
            </a:r>
          </a:p>
        </p:txBody>
      </p:sp>
    </p:spTree>
    <p:extLst>
      <p:ext uri="{BB962C8B-B14F-4D97-AF65-F5344CB8AC3E}">
        <p14:creationId xmlns:p14="http://schemas.microsoft.com/office/powerpoint/2010/main" val="3242417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4. </a:t>
            </a:r>
            <a:r>
              <a:rPr lang="nb-NO" sz="2800" dirty="0"/>
              <a:t>Opplever du at barnehage/skole gir deg som foreldre/foresatt tilstrekkelig informasjon i forbindelse med behov for hjelp eller bekymringer vedr ditt/dine barn </a:t>
            </a:r>
            <a:endParaRPr lang="nb-NO" sz="2800" dirty="0" smtClean="0"/>
          </a:p>
          <a:p>
            <a:pPr marL="0" indent="0">
              <a:buNone/>
            </a:pPr>
            <a:r>
              <a:rPr lang="nb-NO" sz="2800" dirty="0"/>
              <a:t>	Hvordan opp levde du informasjon </a:t>
            </a:r>
            <a:r>
              <a:rPr lang="nb-NO" sz="2800" dirty="0" smtClean="0"/>
              <a:t>	</a:t>
            </a:r>
            <a:r>
              <a:rPr lang="nb-NO" sz="2800" dirty="0" err="1" smtClean="0"/>
              <a:t>Skalavurdering</a:t>
            </a:r>
            <a:r>
              <a:rPr lang="nb-NO" sz="2800" dirty="0"/>
              <a:t>: svært god, god, </a:t>
            </a:r>
            <a:r>
              <a:rPr lang="nb-NO" sz="2800" dirty="0" smtClean="0"/>
              <a:t>	middels</a:t>
            </a:r>
            <a:r>
              <a:rPr lang="nb-NO" sz="2800" dirty="0"/>
              <a:t>, </a:t>
            </a:r>
            <a:r>
              <a:rPr lang="nb-NO" sz="2800" dirty="0" smtClean="0"/>
              <a:t>	mindre </a:t>
            </a:r>
            <a:r>
              <a:rPr lang="nb-NO" sz="2800" dirty="0"/>
              <a:t>god, </a:t>
            </a:r>
            <a:r>
              <a:rPr lang="nb-NO" sz="2800" dirty="0" smtClean="0"/>
              <a:t>dårlig</a:t>
            </a:r>
          </a:p>
          <a:p>
            <a:pPr marL="514350" indent="-514350">
              <a:buAutoNum type="arabicPlain" startAt="5"/>
            </a:pPr>
            <a:r>
              <a:rPr lang="nb-NO" sz="2800" dirty="0" smtClean="0"/>
              <a:t>Hvordan </a:t>
            </a:r>
            <a:r>
              <a:rPr lang="nb-NO" sz="2800" dirty="0"/>
              <a:t>opplever du at  kommunale </a:t>
            </a:r>
            <a:r>
              <a:rPr lang="nb-NO" sz="2800" dirty="0" smtClean="0"/>
              <a:t>	tjenester </a:t>
            </a:r>
            <a:r>
              <a:rPr lang="nb-NO" sz="2800" dirty="0"/>
              <a:t>samarbeider i forhold til barn </a:t>
            </a:r>
            <a:r>
              <a:rPr lang="nb-NO" sz="2800" dirty="0" smtClean="0"/>
              <a:t>og familier  </a:t>
            </a:r>
          </a:p>
          <a:p>
            <a:pPr marL="0" indent="0">
              <a:buNone/>
            </a:pPr>
            <a:r>
              <a:rPr lang="nb-NO" sz="2800" dirty="0"/>
              <a:t>	</a:t>
            </a:r>
            <a:r>
              <a:rPr lang="nb-NO" sz="2800" dirty="0" err="1" smtClean="0"/>
              <a:t>Skalavurdering</a:t>
            </a:r>
            <a:r>
              <a:rPr lang="nb-NO" sz="2800" dirty="0"/>
              <a:t>: svært godt, godt, </a:t>
            </a:r>
            <a:r>
              <a:rPr lang="nb-NO" sz="2800" dirty="0" smtClean="0"/>
              <a:t>	middels</a:t>
            </a:r>
            <a:r>
              <a:rPr lang="nb-NO" sz="2800" dirty="0"/>
              <a:t>, </a:t>
            </a:r>
            <a:r>
              <a:rPr lang="nb-NO" sz="2800" dirty="0" smtClean="0"/>
              <a:t>	mindre </a:t>
            </a:r>
            <a:r>
              <a:rPr lang="nb-NO" sz="2800" dirty="0"/>
              <a:t>godt, dårlig </a:t>
            </a:r>
          </a:p>
        </p:txBody>
      </p:sp>
    </p:spTree>
    <p:extLst>
      <p:ext uri="{BB962C8B-B14F-4D97-AF65-F5344CB8AC3E}">
        <p14:creationId xmlns:p14="http://schemas.microsoft.com/office/powerpoint/2010/main" val="3873078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6. </a:t>
            </a:r>
            <a:r>
              <a:rPr lang="nb-NO" dirty="0"/>
              <a:t>Har du innspill til hvordan samhandling med og mellom kommunale tjenester til barns beste kan gjøres bedre 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Fritekst….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95270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ARBEIDSMÅL for prosjektet:</a:t>
            </a:r>
          </a:p>
          <a:p>
            <a:pPr marL="514350" indent="-514350">
              <a:buAutoNum type="arabicPeriod"/>
            </a:pPr>
            <a:r>
              <a:rPr lang="nb-NO" sz="2400" dirty="0" smtClean="0"/>
              <a:t>Nåsituasjonskartlegging gjennomføres innen 310118</a:t>
            </a:r>
          </a:p>
          <a:p>
            <a:pPr marL="514350" indent="-514350">
              <a:buAutoNum type="arabicPeriod"/>
            </a:pPr>
            <a:r>
              <a:rPr lang="nb-NO" sz="2400" dirty="0" smtClean="0"/>
              <a:t>Omforente samhandlingsmetoder og godkjente samhandlingsrutiner/-avtaler skal foreligge innen 150418</a:t>
            </a:r>
          </a:p>
          <a:p>
            <a:pPr marL="514350" indent="-514350">
              <a:buAutoNum type="arabicPeriod"/>
            </a:pPr>
            <a:r>
              <a:rPr lang="nb-NO" sz="2400" dirty="0" smtClean="0"/>
              <a:t>Forholdet til andre prosjekt/planer avklart innen 150118</a:t>
            </a:r>
          </a:p>
          <a:p>
            <a:pPr marL="514350" indent="-514350">
              <a:buAutoNum type="arabicPeriod"/>
            </a:pPr>
            <a:r>
              <a:rPr lang="nb-NO" sz="2400" dirty="0" smtClean="0"/>
              <a:t>BUF sin rolle/funksjon avklart innen 010218</a:t>
            </a:r>
          </a:p>
          <a:p>
            <a:pPr marL="514350" indent="-514350">
              <a:buAutoNum type="arabicPeriod"/>
            </a:pPr>
            <a:r>
              <a:rPr lang="nb-NO" sz="2400" dirty="0" smtClean="0"/>
              <a:t>Implementeringsplan utarbeidd og godkjent innen 010618</a:t>
            </a:r>
          </a:p>
          <a:p>
            <a:pPr marL="514350" indent="-514350">
              <a:buAutoNum type="arabicPeriod"/>
            </a:pPr>
            <a:r>
              <a:rPr lang="nb-NO" sz="2400" dirty="0" smtClean="0"/>
              <a:t>Prosjektrapport sluttført innen 010918</a:t>
            </a:r>
          </a:p>
          <a:p>
            <a:pPr marL="514350" indent="-514350">
              <a:buAutoNum type="arabicPeriod"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39383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Bakgrunn for prosjektet</a:t>
            </a:r>
          </a:p>
          <a:p>
            <a:pPr>
              <a:buFontTx/>
              <a:buChar char="-"/>
            </a:pPr>
            <a:r>
              <a:rPr lang="nb-NO" sz="2000" dirty="0" smtClean="0"/>
              <a:t>Fylkesmannens tilsynsrapport Land Barnevernstjeneste</a:t>
            </a:r>
          </a:p>
          <a:p>
            <a:pPr>
              <a:buFontTx/>
              <a:buChar char="-"/>
            </a:pPr>
            <a:r>
              <a:rPr lang="nb-NO" sz="2000" dirty="0" smtClean="0"/>
              <a:t>Prosjekt barnevern «lovlige og forsvarlige tjenester»</a:t>
            </a:r>
          </a:p>
          <a:p>
            <a:pPr>
              <a:buFontTx/>
              <a:buChar char="-"/>
            </a:pPr>
            <a:r>
              <a:rPr lang="nb-NO" sz="2000" dirty="0" smtClean="0"/>
              <a:t>To delprosjekt hvorav det ene var</a:t>
            </a:r>
          </a:p>
          <a:p>
            <a:pPr lvl="1">
              <a:buFontTx/>
              <a:buChar char="-"/>
            </a:pPr>
            <a:r>
              <a:rPr lang="nb-NO" sz="1600" dirty="0" smtClean="0"/>
              <a:t>Målrettet samhandling mellom barnevernet og andre avdelinger i kommunene om tjenester og virkemidler til beste for barns levekår er etablert innen juni 2017</a:t>
            </a:r>
          </a:p>
          <a:p>
            <a:pPr marL="57150" indent="0">
              <a:buNone/>
            </a:pPr>
            <a:endParaRPr lang="nb-NO" sz="2000" dirty="0" smtClean="0"/>
          </a:p>
          <a:p>
            <a:pPr marL="57150" indent="0">
              <a:buNone/>
            </a:pPr>
            <a:r>
              <a:rPr lang="nb-NO" sz="2000" dirty="0" smtClean="0"/>
              <a:t>Dette delprosjektet fikk RO ansvar for.  Det ble så i juni -17 besluttet at dette arbeidet skulle videreføres av den enkelte kommune. </a:t>
            </a:r>
          </a:p>
          <a:p>
            <a:pPr marL="400050">
              <a:buFont typeface="Wingdings" panose="05000000000000000000" pitchFamily="2" charset="2"/>
              <a:buChar char="q"/>
            </a:pPr>
            <a:r>
              <a:rPr lang="nb-NO" sz="2000" dirty="0" err="1" smtClean="0"/>
              <a:t>Någjeldene</a:t>
            </a:r>
            <a:r>
              <a:rPr lang="nb-NO" sz="2000" dirty="0" smtClean="0"/>
              <a:t> prosjekt er derfor fortsettelsen </a:t>
            </a:r>
          </a:p>
          <a:p>
            <a:pPr marL="400050">
              <a:buFont typeface="Wingdings" panose="05000000000000000000" pitchFamily="2" charset="2"/>
              <a:buChar char="q"/>
            </a:pPr>
            <a:r>
              <a:rPr lang="nb-NO" sz="2000" dirty="0" smtClean="0"/>
              <a:t>Dette prosjektet er fristilt fra å ha barnevernstjenesten i fokus, men der det forutsettes at prosjektet ivaretar behovet for «lovlige og forsvarlige» barnevernstjeneste i Nordre Land</a:t>
            </a:r>
          </a:p>
        </p:txBody>
      </p:sp>
    </p:spTree>
    <p:extLst>
      <p:ext uri="{BB962C8B-B14F-4D97-AF65-F5344CB8AC3E}">
        <p14:creationId xmlns:p14="http://schemas.microsoft.com/office/powerpoint/2010/main" val="1103532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Mål for prosjektet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>
          <a:xfrm>
            <a:off x="467544" y="2276872"/>
            <a:ext cx="8102723" cy="4247753"/>
          </a:xfrm>
        </p:spPr>
        <p:txBody>
          <a:bodyPr/>
          <a:lstStyle/>
          <a:p>
            <a:r>
              <a:rPr lang="nb-NO" sz="2800" dirty="0" smtClean="0"/>
              <a:t>Etablere tydelig ansvar, rolleavklaring og målrettet samhandling mellom enheter/avdelinger i kommunen om tjenester og virkemidler til beste for barns levekår</a:t>
            </a:r>
          </a:p>
          <a:p>
            <a:r>
              <a:rPr lang="nb-NO" sz="2800" dirty="0" err="1" smtClean="0"/>
              <a:t>Samhandlingsfora</a:t>
            </a:r>
            <a:r>
              <a:rPr lang="nb-NO" sz="2800" dirty="0" smtClean="0"/>
              <a:t> og samhandlingsrutiner avklares og etableres med og mellom avdelinger i kommunen og med Dokka Videregående skole – med fokus på forebyggende og tverrfaglig samarbeid</a:t>
            </a:r>
            <a:r>
              <a:rPr lang="nb-NO" sz="1800" dirty="0" smtClean="0"/>
              <a:t>.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3847047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Effektmål (tidsramme 2-3 år)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b-NO" sz="2400" dirty="0" smtClean="0"/>
              <a:t>Barn og unge har forbedret levekår og vokser opp med riktige offentlige tjenester til rett tid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b-NO" sz="2400" dirty="0" smtClean="0"/>
              <a:t>Barn får rett tiltak til rett tid og av riktig instans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b-NO" sz="2400" dirty="0" smtClean="0"/>
              <a:t>God samhandlingskompetanse i de enkelte enheter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b-NO" sz="2400" dirty="0" smtClean="0"/>
              <a:t>God utnyttelse av samlet fagkompetanse, god ressursbruk og redusert overlappende ressursbruk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b-NO" sz="2400" dirty="0" smtClean="0"/>
              <a:t>Kommunens fagkompetanse og arbeidsmetoder brukes ut fra større felles forståelse på forebyggende tiltak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b-NO" sz="2400" dirty="0" smtClean="0"/>
              <a:t>Bedret kvalitet på internkontrollsystemet – både i den enkelte enhet og mellom de administrative nivåene</a:t>
            </a:r>
          </a:p>
          <a:p>
            <a:pPr>
              <a:buFont typeface="Wingdings" panose="05000000000000000000" pitchFamily="2" charset="2"/>
              <a:buChar char="ü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85470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Prosjektorganisering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>
          <a:xfrm>
            <a:off x="467544" y="2420888"/>
            <a:ext cx="8102723" cy="4103737"/>
          </a:xfrm>
        </p:spPr>
        <p:txBody>
          <a:bodyPr/>
          <a:lstStyle/>
          <a:p>
            <a:r>
              <a:rPr lang="nb-NO" dirty="0" smtClean="0"/>
              <a:t>Prosjektleder</a:t>
            </a:r>
          </a:p>
          <a:p>
            <a:r>
              <a:rPr lang="nb-NO" dirty="0" smtClean="0"/>
              <a:t>Prosjektgruppe</a:t>
            </a:r>
          </a:p>
          <a:p>
            <a:r>
              <a:rPr lang="nb-NO" dirty="0" smtClean="0"/>
              <a:t>Styringsgruppe</a:t>
            </a:r>
          </a:p>
          <a:p>
            <a:r>
              <a:rPr lang="nb-NO" dirty="0" smtClean="0"/>
              <a:t>Høringer berørte enheter</a:t>
            </a:r>
          </a:p>
          <a:p>
            <a:r>
              <a:rPr lang="nb-NO" dirty="0" smtClean="0"/>
              <a:t>Spørreundersøkelse foreldre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51839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Hva skal prosjektet jobbe med:</a:t>
            </a:r>
          </a:p>
          <a:p>
            <a:pPr marL="0" indent="0">
              <a:buNone/>
            </a:pPr>
            <a:r>
              <a:rPr lang="nb-NO" sz="2400" dirty="0" smtClean="0"/>
              <a:t>Fase 1: Innledende kartlegging</a:t>
            </a:r>
          </a:p>
          <a:p>
            <a:pPr marL="0" indent="0">
              <a:buNone/>
            </a:pPr>
            <a:r>
              <a:rPr lang="nb-NO" sz="2400" dirty="0"/>
              <a:t>	</a:t>
            </a:r>
            <a:r>
              <a:rPr lang="nb-NO" sz="2400" dirty="0" smtClean="0"/>
              <a:t>Kartlegging av nåsituasjon med rutiner og systemer</a:t>
            </a:r>
          </a:p>
          <a:p>
            <a:pPr marL="0" indent="0">
              <a:buNone/>
            </a:pPr>
            <a:r>
              <a:rPr lang="nb-NO" sz="2400" dirty="0" smtClean="0"/>
              <a:t>Fase 2: Utarbeiding av samarbeidsavtaler/-rutiner</a:t>
            </a:r>
          </a:p>
          <a:p>
            <a:pPr marL="0" indent="0">
              <a:buNone/>
            </a:pPr>
            <a:r>
              <a:rPr lang="nb-NO" sz="2400" dirty="0"/>
              <a:t>	</a:t>
            </a:r>
            <a:r>
              <a:rPr lang="nb-NO" sz="2400" dirty="0" smtClean="0"/>
              <a:t>Utarbeide avtaler, rutiner </a:t>
            </a:r>
            <a:r>
              <a:rPr lang="nb-NO" sz="2400" dirty="0" err="1" smtClean="0"/>
              <a:t>osv</a:t>
            </a:r>
            <a:endParaRPr lang="nb-NO" sz="2400" dirty="0" smtClean="0"/>
          </a:p>
          <a:p>
            <a:pPr marL="0" indent="0">
              <a:buNone/>
            </a:pPr>
            <a:r>
              <a:rPr lang="nb-NO" sz="2400" dirty="0"/>
              <a:t>	</a:t>
            </a:r>
            <a:r>
              <a:rPr lang="nb-NO" sz="2400" dirty="0" smtClean="0"/>
              <a:t>Avklare metoder for samhandling</a:t>
            </a:r>
          </a:p>
          <a:p>
            <a:pPr marL="0" indent="0">
              <a:buNone/>
            </a:pPr>
            <a:r>
              <a:rPr lang="nb-NO" sz="2400" dirty="0"/>
              <a:t>	</a:t>
            </a:r>
            <a:r>
              <a:rPr lang="nb-NO" sz="2400" dirty="0" smtClean="0"/>
              <a:t>Avklare BUF sin rolle videre</a:t>
            </a:r>
          </a:p>
          <a:p>
            <a:pPr marL="0" indent="0">
              <a:buNone/>
            </a:pPr>
            <a:r>
              <a:rPr lang="nb-NO" sz="2400" dirty="0" smtClean="0"/>
              <a:t>Fase 3: Forankring og implementering</a:t>
            </a:r>
          </a:p>
          <a:p>
            <a:pPr marL="0" indent="0">
              <a:buNone/>
            </a:pPr>
            <a:r>
              <a:rPr lang="nb-NO" sz="2400" dirty="0"/>
              <a:t>	</a:t>
            </a:r>
            <a:r>
              <a:rPr lang="nb-NO" sz="2400" dirty="0" smtClean="0"/>
              <a:t>Iverksetting er et lederansvar</a:t>
            </a:r>
          </a:p>
          <a:p>
            <a:pPr marL="0" indent="0">
              <a:buNone/>
            </a:pPr>
            <a:r>
              <a:rPr lang="nb-NO" sz="2400" dirty="0" smtClean="0"/>
              <a:t>Fase 4: Evaluering</a:t>
            </a:r>
          </a:p>
          <a:p>
            <a:pPr marL="0" indent="0">
              <a:buNone/>
            </a:pPr>
            <a:r>
              <a:rPr lang="nb-NO" sz="2400" dirty="0"/>
              <a:t>	</a:t>
            </a:r>
            <a:r>
              <a:rPr lang="nb-NO" sz="2400" dirty="0" smtClean="0"/>
              <a:t>Evaluering for justering, endring, forsterking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71487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102723" cy="720080"/>
          </a:xfrm>
        </p:spPr>
        <p:txBody>
          <a:bodyPr/>
          <a:lstStyle/>
          <a:p>
            <a:r>
              <a:rPr lang="nb-NO" dirty="0" smtClean="0"/>
              <a:t>Hva skjer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>
          <a:xfrm>
            <a:off x="467544" y="1916832"/>
            <a:ext cx="8102723" cy="4607793"/>
          </a:xfrm>
        </p:spPr>
        <p:txBody>
          <a:bodyPr/>
          <a:lstStyle/>
          <a:p>
            <a:r>
              <a:rPr lang="nb-NO" sz="2000" dirty="0" smtClean="0"/>
              <a:t>Kommunisere oppstart til ansatte og andre via epost og sosiale media (desember-17)</a:t>
            </a:r>
          </a:p>
          <a:p>
            <a:r>
              <a:rPr lang="nb-NO" sz="2000" dirty="0" smtClean="0"/>
              <a:t>Fagdag 1. </a:t>
            </a:r>
            <a:r>
              <a:rPr lang="nb-NO" sz="2000" dirty="0" err="1" smtClean="0"/>
              <a:t>feb</a:t>
            </a:r>
            <a:r>
              <a:rPr lang="nb-NO" sz="2000" dirty="0" smtClean="0"/>
              <a:t> 18 – ansatte (</a:t>
            </a:r>
            <a:r>
              <a:rPr lang="nb-NO" sz="2000" dirty="0" err="1" smtClean="0"/>
              <a:t>ca</a:t>
            </a:r>
            <a:r>
              <a:rPr lang="nb-NO" sz="2000" dirty="0" smtClean="0"/>
              <a:t> 150 deltok):</a:t>
            </a:r>
          </a:p>
          <a:p>
            <a:pPr lvl="1"/>
            <a:r>
              <a:rPr lang="nb-NO" sz="2000" dirty="0" smtClean="0"/>
              <a:t> 	Taushetsplikt/opplysningsplikt </a:t>
            </a:r>
          </a:p>
          <a:p>
            <a:r>
              <a:rPr lang="nb-NO" sz="2000" dirty="0" smtClean="0"/>
              <a:t>Nåsituasjonskartlegging gjennomført i januar og februar</a:t>
            </a:r>
          </a:p>
          <a:p>
            <a:pPr lvl="2"/>
            <a:r>
              <a:rPr lang="nb-NO" sz="2000" dirty="0" smtClean="0"/>
              <a:t>Fange bekymring (barnehagene, skolene, Parken, </a:t>
            </a:r>
            <a:r>
              <a:rPr lang="nb-NO" sz="2000" dirty="0"/>
              <a:t>Kulturskolen) </a:t>
            </a:r>
            <a:endParaRPr lang="nb-NO" sz="2000" dirty="0" smtClean="0"/>
          </a:p>
          <a:p>
            <a:pPr lvl="2"/>
            <a:r>
              <a:rPr lang="nb-NO" sz="2000" dirty="0" smtClean="0"/>
              <a:t>Fange </a:t>
            </a:r>
            <a:r>
              <a:rPr lang="nb-NO" sz="2000" dirty="0"/>
              <a:t>bekymring via </a:t>
            </a:r>
            <a:r>
              <a:rPr lang="nb-NO" sz="2000" dirty="0" smtClean="0"/>
              <a:t>foreldre (Psykisk helse og rustjenesten, NAV, Læringssenteret)</a:t>
            </a:r>
          </a:p>
          <a:p>
            <a:pPr lvl="2"/>
            <a:r>
              <a:rPr lang="nb-NO" sz="2000" dirty="0" smtClean="0"/>
              <a:t>Fange bekymring og motta bekymring (helsesøstertjenesten og tildelingskontoret)</a:t>
            </a:r>
          </a:p>
          <a:p>
            <a:pPr lvl="2"/>
            <a:r>
              <a:rPr lang="nb-NO" sz="2000" dirty="0" smtClean="0"/>
              <a:t>Motta bestilling om bistand (PPT, Logoped, kommunepsykolog, barnevernstjenesten)</a:t>
            </a:r>
          </a:p>
          <a:p>
            <a:pPr marL="457200" lvl="1" indent="0">
              <a:buNone/>
            </a:pPr>
            <a:endParaRPr lang="nb-NO" dirty="0" smtClean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59518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914400" lvl="2" indent="0">
              <a:buNone/>
            </a:pPr>
            <a:r>
              <a:rPr lang="nb-NO" dirty="0"/>
              <a:t>Hva skjer, </a:t>
            </a:r>
            <a:r>
              <a:rPr lang="nb-NO" sz="600" dirty="0"/>
              <a:t>forts</a:t>
            </a:r>
            <a:r>
              <a:rPr lang="nb-NO" sz="600" dirty="0" smtClean="0"/>
              <a:t>.</a:t>
            </a:r>
            <a:endParaRPr lang="nb-NO" dirty="0" smtClean="0"/>
          </a:p>
          <a:p>
            <a:pPr marL="571500" indent="-457200">
              <a:buFont typeface="Wingdings" panose="05000000000000000000" pitchFamily="2" charset="2"/>
              <a:buChar char="Ø"/>
            </a:pPr>
            <a:r>
              <a:rPr lang="nb-NO" sz="2800" dirty="0" smtClean="0"/>
              <a:t>Kartleggingen gir kunnskap om mange forhold som kan forbedres</a:t>
            </a:r>
          </a:p>
          <a:p>
            <a:pPr marL="571500" indent="-457200">
              <a:buFont typeface="Wingdings" panose="05000000000000000000" pitchFamily="2" charset="2"/>
              <a:buChar char="Ø"/>
            </a:pPr>
            <a:r>
              <a:rPr lang="nb-NO" sz="2800" dirty="0" smtClean="0"/>
              <a:t>Prosjektgruppa har foreslått hvilke forhold det bør jobbes videre med</a:t>
            </a:r>
          </a:p>
          <a:p>
            <a:pPr marL="571500" indent="-457200">
              <a:buFont typeface="Wingdings" panose="05000000000000000000" pitchFamily="2" charset="2"/>
              <a:buChar char="Ø"/>
            </a:pPr>
            <a:r>
              <a:rPr lang="nb-NO" sz="2800" dirty="0" smtClean="0"/>
              <a:t>Forslaget er på høring og skal deretter besluttes av styringsgruppa</a:t>
            </a:r>
          </a:p>
          <a:p>
            <a:pPr marL="571500" indent="-457200">
              <a:buFont typeface="Wingdings" panose="05000000000000000000" pitchFamily="2" charset="2"/>
              <a:buChar char="Ø"/>
            </a:pPr>
            <a:r>
              <a:rPr lang="nb-NO" sz="2800" dirty="0" smtClean="0"/>
              <a:t>Etter beslutning, prosjektgruppa jobber videre med konkrete forslag til nye rutiner og samhandlingssystem</a:t>
            </a:r>
          </a:p>
          <a:p>
            <a:pPr marL="571500" indent="-457200">
              <a:buFont typeface="Wingdings" panose="05000000000000000000" pitchFamily="2" charset="2"/>
              <a:buChar char="Ø"/>
            </a:pPr>
            <a:r>
              <a:rPr lang="nb-NO" sz="2800" dirty="0" smtClean="0"/>
              <a:t>Spørreundersøkelse til foreldre i barnehage og skole</a:t>
            </a:r>
          </a:p>
          <a:p>
            <a:pPr marL="571500" indent="-457200">
              <a:buFont typeface="Wingdings" panose="05000000000000000000" pitchFamily="2" charset="2"/>
              <a:buChar char="Ø"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753842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102723" cy="792088"/>
          </a:xfrm>
        </p:spPr>
        <p:txBody>
          <a:bodyPr/>
          <a:lstStyle/>
          <a:p>
            <a:pPr algn="l"/>
            <a:endParaRPr lang="nb-NO" sz="36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>
          <a:xfrm>
            <a:off x="467544" y="1988840"/>
            <a:ext cx="8102723" cy="4535785"/>
          </a:xfrm>
        </p:spPr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nb-NO" dirty="0" smtClean="0"/>
              <a:t> </a:t>
            </a:r>
            <a:r>
              <a:rPr lang="nb-NO" dirty="0" smtClean="0"/>
              <a:t>Spørreundersøkelse foreldre</a:t>
            </a:r>
          </a:p>
          <a:p>
            <a:pPr marL="457200" lvl="1" indent="0">
              <a:buNone/>
            </a:pPr>
            <a:r>
              <a:rPr lang="nb-NO" sz="2000" i="1" dirty="0"/>
              <a:t>Det jobbes nå med et prosjekt der formålet er å bedre kommunens rutiner og samhandlingsarenaer til barns </a:t>
            </a:r>
            <a:r>
              <a:rPr lang="nb-NO" sz="2000" i="1" dirty="0" smtClean="0"/>
              <a:t>beste</a:t>
            </a:r>
          </a:p>
          <a:p>
            <a:pPr marL="457200" lvl="1" indent="0">
              <a:buNone/>
            </a:pPr>
            <a:r>
              <a:rPr lang="nb-NO" sz="2000" i="1" dirty="0" smtClean="0"/>
              <a:t>De </a:t>
            </a:r>
            <a:r>
              <a:rPr lang="nb-NO" sz="2000" i="1" dirty="0"/>
              <a:t>ulike delene av kommunens  tjenester som berører barn/unge/familien må bli bedre på å jobbe tverrfaglig og helhetlig.  </a:t>
            </a:r>
            <a:endParaRPr lang="nb-NO" sz="2000" i="1" dirty="0" smtClean="0"/>
          </a:p>
          <a:p>
            <a:pPr marL="457200" lvl="1" indent="0">
              <a:buNone/>
            </a:pPr>
            <a:r>
              <a:rPr lang="nb-NO" sz="2000" i="1" dirty="0" smtClean="0"/>
              <a:t>I </a:t>
            </a:r>
            <a:r>
              <a:rPr lang="nb-NO" sz="2000" i="1" dirty="0"/>
              <a:t>den forbindelse er det viktig å få kunnskap om hvordan du som foreldre/foresatt opplever kommunens tjenester og evt. komme med forslag til forbedringer. </a:t>
            </a:r>
          </a:p>
        </p:txBody>
      </p:sp>
    </p:spTree>
    <p:extLst>
      <p:ext uri="{BB962C8B-B14F-4D97-AF65-F5344CB8AC3E}">
        <p14:creationId xmlns:p14="http://schemas.microsoft.com/office/powerpoint/2010/main" val="2434673604"/>
      </p:ext>
    </p:extLst>
  </p:cSld>
  <p:clrMapOvr>
    <a:masterClrMapping/>
  </p:clrMapOvr>
</p:sld>
</file>

<file path=ppt/theme/theme1.xml><?xml version="1.0" encoding="utf-8"?>
<a:theme xmlns:a="http://schemas.openxmlformats.org/drawingml/2006/main" name="nlk_mal_pp+med+støttehjul">
  <a:themeElements>
    <a:clrScheme name="NLK_farger_m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3AE"/>
      </a:accent1>
      <a:accent2>
        <a:srgbClr val="FFFF00"/>
      </a:accent2>
      <a:accent3>
        <a:srgbClr val="C6D9F0"/>
      </a:accent3>
      <a:accent4>
        <a:srgbClr val="8DB3E2"/>
      </a:accent4>
      <a:accent5>
        <a:srgbClr val="548DD4"/>
      </a:accent5>
      <a:accent6>
        <a:srgbClr val="0073AE"/>
      </a:accent6>
      <a:hlink>
        <a:srgbClr val="262626"/>
      </a:hlink>
      <a:folHlink>
        <a:srgbClr val="7F7F7F"/>
      </a:folHlink>
    </a:clrScheme>
    <a:fontScheme name="NLK_dokum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lk_mal_pp+med+støttehjul [Skrivebeskyttet]" id="{A7FE2913-1EEC-48AF-B77C-C702A0AE37E0}" vid="{F58C7170-8086-429A-8607-B429CD225AF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nlk_mal_pp+med+støttehjul</Template>
  <TotalTime>979</TotalTime>
  <Words>721</Words>
  <Application>Microsoft Office PowerPoint</Application>
  <PresentationFormat>Skjermfremvisning (4:3)</PresentationFormat>
  <Paragraphs>95</Paragraphs>
  <Slides>16</Slides>
  <Notes>0</Notes>
  <HiddenSlides>1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nlk_mal_pp+med+støttehjul</vt:lpstr>
      <vt:lpstr>Prosjekt tverrfaglig samarbeid barn/unge i Nordre Land kommune</vt:lpstr>
      <vt:lpstr>PowerPoint-presentasjon</vt:lpstr>
      <vt:lpstr>Mål for prosjektet</vt:lpstr>
      <vt:lpstr>PowerPoint-presentasjon</vt:lpstr>
      <vt:lpstr>Prosjektorganisering</vt:lpstr>
      <vt:lpstr>PowerPoint-presentasjon</vt:lpstr>
      <vt:lpstr>Hva skjer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Nordre Land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Prosjekt samarbeid barn/unge i Nordre Land kommune</dc:title>
  <dc:creator>Synnøve Flått</dc:creator>
  <cp:lastModifiedBy>Synnøve Flått</cp:lastModifiedBy>
  <cp:revision>28</cp:revision>
  <cp:lastPrinted>2018-04-10T06:58:54Z</cp:lastPrinted>
  <dcterms:created xsi:type="dcterms:W3CDTF">2017-11-21T12:00:07Z</dcterms:created>
  <dcterms:modified xsi:type="dcterms:W3CDTF">2018-04-12T12:02:51Z</dcterms:modified>
</cp:coreProperties>
</file>