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70" r:id="rId4"/>
    <p:sldId id="265" r:id="rId5"/>
    <p:sldId id="266" r:id="rId6"/>
    <p:sldId id="27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6DA60-D25D-43F5-98D5-CD3707CABB30}" type="datetimeFigureOut">
              <a:rPr lang="nb-NO" smtClean="0"/>
              <a:t>20.10.2017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1967-1A30-4EE3-ABD3-694138B3A8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16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_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02723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2636838"/>
            <a:ext cx="8102723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773175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LK_blank_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8102723" cy="51118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99994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venstre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71802"/>
            <a:ext cx="3275856" cy="458619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2700338" y="2636838"/>
            <a:ext cx="6192837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55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02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/>
          </p:nvPr>
        </p:nvSpPr>
        <p:spPr>
          <a:xfrm>
            <a:off x="611188" y="2565400"/>
            <a:ext cx="7921625" cy="381635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8438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_to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44008" y="2636912"/>
            <a:ext cx="3888581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1"/>
          </p:nvPr>
        </p:nvSpPr>
        <p:spPr>
          <a:xfrm>
            <a:off x="594321" y="2636911"/>
            <a:ext cx="3905671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423005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71802"/>
            <a:ext cx="3275856" cy="4586198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2339752" y="3356992"/>
            <a:ext cx="6518548" cy="144016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246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71802"/>
            <a:ext cx="3275856" cy="45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3" r:id="rId3"/>
    <p:sldLayoutId id="2147483655" r:id="rId4"/>
    <p:sldLayoutId id="2147483652" r:id="rId5"/>
    <p:sldLayoutId id="2147483654" r:id="rId6"/>
    <p:sldLayoutId id="2147483650" r:id="rId7"/>
    <p:sldLayoutId id="2147483649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0658" y="1340768"/>
            <a:ext cx="7886700" cy="1368152"/>
          </a:xfrm>
        </p:spPr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Budsjett 2018 </a:t>
            </a:r>
            <a:br>
              <a:rPr lang="nb-NO" dirty="0" smtClean="0">
                <a:solidFill>
                  <a:srgbClr val="FF0000"/>
                </a:solidFill>
              </a:rPr>
            </a:br>
            <a:r>
              <a:rPr lang="nb-NO" dirty="0" smtClean="0">
                <a:solidFill>
                  <a:srgbClr val="FF0000"/>
                </a:solidFill>
              </a:rPr>
              <a:t>(økonomiplan 2018-2021)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44008" y="3068960"/>
            <a:ext cx="3888581" cy="3455739"/>
          </a:xfrm>
        </p:spPr>
        <p:txBody>
          <a:bodyPr/>
          <a:lstStyle/>
          <a:p>
            <a:r>
              <a:rPr lang="nb-NO" dirty="0" smtClean="0"/>
              <a:t>Gjennomgang av driftsbudsjettet med hovedfokus på 2018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594321" y="3068960"/>
            <a:ext cx="3905671" cy="3455738"/>
          </a:xfrm>
        </p:spPr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Gjennomgang av investerings-budsjettet i planperioden</a:t>
            </a:r>
            <a:endParaRPr lang="nb-NO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Eiendomsskatt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Verk og bruk foreslås fjernet (produksjonsutstyr utgår) med unntak av vann- og vindkraftverk. </a:t>
            </a:r>
          </a:p>
          <a:p>
            <a:pPr lvl="1"/>
            <a:r>
              <a:rPr lang="nb-NO" dirty="0" smtClean="0"/>
              <a:t>Industri blir næring</a:t>
            </a:r>
          </a:p>
          <a:p>
            <a:r>
              <a:rPr lang="nb-NO" dirty="0" smtClean="0"/>
              <a:t>Infrastrukturanlegg «fritas» (kraftnett, </a:t>
            </a:r>
            <a:r>
              <a:rPr lang="nb-NO" dirty="0" err="1" smtClean="0"/>
              <a:t>telenett,ol</a:t>
            </a:r>
            <a:r>
              <a:rPr lang="nb-NO" dirty="0" smtClean="0"/>
              <a:t>) </a:t>
            </a:r>
            <a:r>
              <a:rPr lang="nb-NO" sz="1800" dirty="0" smtClean="0"/>
              <a:t>(lovendring) overgangsregler 5 år fra 2019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1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Betydning for oss: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78336"/>
              </p:ext>
            </p:extLst>
          </p:nvPr>
        </p:nvGraphicFramePr>
        <p:xfrm>
          <a:off x="611561" y="2636839"/>
          <a:ext cx="7958707" cy="360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9348">
                  <a:extLst>
                    <a:ext uri="{9D8B030D-6E8A-4147-A177-3AD203B41FA5}">
                      <a16:colId xmlns:a16="http://schemas.microsoft.com/office/drawing/2014/main" xmlns="" val="281814029"/>
                    </a:ext>
                  </a:extLst>
                </a:gridCol>
                <a:gridCol w="1586453">
                  <a:extLst>
                    <a:ext uri="{9D8B030D-6E8A-4147-A177-3AD203B41FA5}">
                      <a16:colId xmlns:a16="http://schemas.microsoft.com/office/drawing/2014/main" xmlns="" val="1431469785"/>
                    </a:ext>
                  </a:extLst>
                </a:gridCol>
                <a:gridCol w="1982950">
                  <a:extLst>
                    <a:ext uri="{9D8B030D-6E8A-4147-A177-3AD203B41FA5}">
                      <a16:colId xmlns:a16="http://schemas.microsoft.com/office/drawing/2014/main" xmlns="" val="1019248686"/>
                    </a:ext>
                  </a:extLst>
                </a:gridCol>
                <a:gridCol w="1189956">
                  <a:extLst>
                    <a:ext uri="{9D8B030D-6E8A-4147-A177-3AD203B41FA5}">
                      <a16:colId xmlns:a16="http://schemas.microsoft.com/office/drawing/2014/main" xmlns="" val="2741623487"/>
                    </a:ext>
                  </a:extLst>
                </a:gridCol>
              </a:tblGrid>
              <a:tr h="720095"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Komprp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Statsbudsej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22541846"/>
                  </a:ext>
                </a:extLst>
              </a:tr>
              <a:tr h="720095"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21039212"/>
                  </a:ext>
                </a:extLst>
              </a:tr>
              <a:tr h="720095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Skatteinntekter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143 760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143 760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9913092"/>
                  </a:ext>
                </a:extLst>
              </a:tr>
              <a:tr h="720095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Naturressurskatt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7 800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7 800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0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9907795"/>
                  </a:ext>
                </a:extLst>
              </a:tr>
              <a:tr h="720095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Rammetilskudd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>
                          <a:effectLst/>
                        </a:rPr>
                        <a:t>232 681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 dirty="0" smtClean="0">
                          <a:effectLst/>
                        </a:rPr>
                        <a:t>228 206</a:t>
                      </a:r>
                      <a:endParaRPr lang="nb-N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u="none" strike="noStrike" dirty="0">
                          <a:effectLst/>
                        </a:rPr>
                        <a:t>4 </a:t>
                      </a:r>
                      <a:r>
                        <a:rPr lang="nb-NO" sz="2800" u="none" strike="noStrike" dirty="0" smtClean="0">
                          <a:effectLst/>
                        </a:rPr>
                        <a:t>475</a:t>
                      </a:r>
                      <a:endParaRPr lang="nb-N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8270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4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Rammetilskudd -4.475.000??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Innbyggertilskudd fra 163,3’’ til 160,2’’ (innbyggertilskudd ned kr. 466 pr. </a:t>
            </a:r>
            <a:r>
              <a:rPr lang="nb-NO" dirty="0" err="1" smtClean="0"/>
              <a:t>stk</a:t>
            </a:r>
            <a:r>
              <a:rPr lang="nb-NO" dirty="0" smtClean="0"/>
              <a:t> og antall fra 6788 til 6754) </a:t>
            </a:r>
            <a:r>
              <a:rPr lang="nb-NO" sz="1800" dirty="0" smtClean="0"/>
              <a:t>(utgjør 3,14’’ og 819’)</a:t>
            </a:r>
          </a:p>
          <a:p>
            <a:r>
              <a:rPr lang="nb-NO" dirty="0" smtClean="0"/>
              <a:t>Skjønnsmidler fra 4,3 </a:t>
            </a:r>
            <a:r>
              <a:rPr lang="nb-NO" sz="1800" dirty="0" smtClean="0"/>
              <a:t>(vi 3,8) </a:t>
            </a:r>
            <a:r>
              <a:rPr lang="nb-NO" dirty="0" smtClean="0"/>
              <a:t>til 2,4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39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Salderingsmuligheter 1: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2204864"/>
            <a:ext cx="8102723" cy="4248472"/>
          </a:xfrm>
        </p:spPr>
        <p:txBody>
          <a:bodyPr/>
          <a:lstStyle/>
          <a:p>
            <a:r>
              <a:rPr lang="nb-NO" dirty="0" smtClean="0"/>
              <a:t>Totalt salderingsbehov etter </a:t>
            </a:r>
            <a:r>
              <a:rPr lang="nb-NO" dirty="0" err="1" smtClean="0"/>
              <a:t>statsbudsj</a:t>
            </a:r>
            <a:r>
              <a:rPr lang="nb-NO" dirty="0" smtClean="0"/>
              <a:t>: 4,475’</a:t>
            </a:r>
          </a:p>
          <a:p>
            <a:r>
              <a:rPr lang="nb-NO" dirty="0" smtClean="0"/>
              <a:t>Kan salderes med:</a:t>
            </a:r>
          </a:p>
          <a:p>
            <a:pPr lvl="1"/>
            <a:r>
              <a:rPr lang="nb-NO" sz="2400" dirty="0" smtClean="0"/>
              <a:t>Økte barnehagebetalinger: kr. 480.000,-</a:t>
            </a:r>
          </a:p>
          <a:p>
            <a:pPr lvl="1"/>
            <a:r>
              <a:rPr lang="nb-NO" sz="2400" dirty="0" smtClean="0"/>
              <a:t>Sjanse 1: innbyggertilskudd ikke redusert: kr. 3.147.000,-</a:t>
            </a:r>
          </a:p>
          <a:p>
            <a:pPr lvl="1"/>
            <a:r>
              <a:rPr lang="nb-NO" sz="2400" dirty="0" smtClean="0"/>
              <a:t>Sjanse 2: innbyggertall 1/1-18 blir 6788: kr. 819.000,-</a:t>
            </a:r>
          </a:p>
          <a:p>
            <a:pPr lvl="1"/>
            <a:r>
              <a:rPr lang="nb-NO" sz="2400" dirty="0" smtClean="0"/>
              <a:t>Rest fra budsjettforslaget: kr. 546.000,-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Salderingsmuligheter: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Ikke foreslått nedtrapping eiendomsskatt</a:t>
            </a:r>
          </a:p>
          <a:p>
            <a:r>
              <a:rPr lang="nb-NO" dirty="0" smtClean="0"/>
              <a:t>Ikke oppnå de økonomiske handlingsmålene </a:t>
            </a:r>
          </a:p>
          <a:p>
            <a:r>
              <a:rPr lang="nb-NO" dirty="0"/>
              <a:t>Ikke prioritere nye </a:t>
            </a:r>
            <a:r>
              <a:rPr lang="nb-NO" dirty="0" smtClean="0"/>
              <a:t>tiltak/</a:t>
            </a:r>
            <a:r>
              <a:rPr lang="nb-NO" dirty="0" err="1" smtClean="0"/>
              <a:t>konsekvens</a:t>
            </a:r>
            <a:r>
              <a:rPr lang="nb-NO" dirty="0" err="1"/>
              <a:t>just</a:t>
            </a:r>
            <a:endParaRPr lang="nb-NO" dirty="0"/>
          </a:p>
          <a:p>
            <a:r>
              <a:rPr lang="nb-NO" dirty="0" smtClean="0"/>
              <a:t>Reduksjon </a:t>
            </a:r>
            <a:r>
              <a:rPr lang="nb-NO" dirty="0"/>
              <a:t>i tjenester (hva?/hvor?)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750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 fra 2019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Dersom målet om bortfall av E-skatt fra 2019 = - 12 </a:t>
            </a:r>
            <a:r>
              <a:rPr lang="nb-NO" dirty="0" err="1" smtClean="0"/>
              <a:t>mill</a:t>
            </a:r>
            <a:endParaRPr lang="nb-NO" dirty="0" smtClean="0"/>
          </a:p>
          <a:p>
            <a:r>
              <a:rPr lang="nb-NO" dirty="0" smtClean="0"/>
              <a:t>Dersom lovendring i E-skatteloven, og utslag av kapitaliseringsrente = ca. 4 </a:t>
            </a:r>
            <a:r>
              <a:rPr lang="nb-NO" dirty="0" err="1" smtClean="0"/>
              <a:t>mill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Totalt for 2019 </a:t>
            </a:r>
            <a:r>
              <a:rPr lang="nb-NO" dirty="0" err="1" smtClean="0"/>
              <a:t>Ca</a:t>
            </a:r>
            <a:r>
              <a:rPr lang="nb-NO" dirty="0" smtClean="0"/>
              <a:t> 16 mill.</a:t>
            </a:r>
          </a:p>
          <a:p>
            <a:r>
              <a:rPr lang="nb-NO" dirty="0" smtClean="0"/>
              <a:t>Hva gjør vi med dette?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44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sz="9600" dirty="0" smtClean="0"/>
              <a:t>Investeringer</a:t>
            </a:r>
            <a:endParaRPr lang="nb-NO" sz="9600" dirty="0"/>
          </a:p>
        </p:txBody>
      </p:sp>
    </p:spTree>
    <p:extLst>
      <p:ext uri="{BB962C8B-B14F-4D97-AF65-F5344CB8AC3E}">
        <p14:creationId xmlns:p14="http://schemas.microsoft.com/office/powerpoint/2010/main" val="40583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nb-NO" sz="9600" dirty="0" smtClean="0">
              <a:solidFill>
                <a:srgbClr val="FF0000"/>
              </a:solidFill>
            </a:endParaRPr>
          </a:p>
          <a:p>
            <a:pPr algn="ctr"/>
            <a:r>
              <a:rPr lang="nb-NO" sz="9600" dirty="0" smtClean="0">
                <a:solidFill>
                  <a:srgbClr val="FF0000"/>
                </a:solidFill>
              </a:rPr>
              <a:t>DRIFT</a:t>
            </a:r>
            <a:endParaRPr lang="nb-NO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Budsjettforutsetninger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2017 fremskrevet med 2,4 lønn og 1,96 pris</a:t>
            </a:r>
          </a:p>
          <a:p>
            <a:r>
              <a:rPr lang="nb-NO" dirty="0" smtClean="0"/>
              <a:t>Alle tiltak fra OU/økonomiplan er videreført</a:t>
            </a:r>
          </a:p>
          <a:p>
            <a:r>
              <a:rPr lang="nb-NO" dirty="0" smtClean="0"/>
              <a:t>Regjeringens effektiviseringskrav lagt ut på </a:t>
            </a:r>
            <a:r>
              <a:rPr lang="nb-NO" dirty="0" err="1" smtClean="0"/>
              <a:t>TO’ene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2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Innstilling fra formannskap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Rådmannens forslag:</a:t>
            </a:r>
          </a:p>
          <a:p>
            <a:pPr lvl="1"/>
            <a:r>
              <a:rPr lang="nb-NO" sz="2400" dirty="0" smtClean="0"/>
              <a:t>Tilbakeføre grunnskole kr. 588’</a:t>
            </a:r>
          </a:p>
          <a:p>
            <a:pPr lvl="1"/>
            <a:r>
              <a:rPr lang="nb-NO" sz="2400" dirty="0" smtClean="0"/>
              <a:t>Tilbakeføre </a:t>
            </a:r>
            <a:r>
              <a:rPr lang="nb-NO" sz="2400" dirty="0" err="1" smtClean="0"/>
              <a:t>Samfutv</a:t>
            </a:r>
            <a:r>
              <a:rPr lang="nb-NO" sz="2400" dirty="0" smtClean="0"/>
              <a:t> kr. 300’</a:t>
            </a:r>
          </a:p>
          <a:p>
            <a:pPr lvl="1"/>
            <a:r>
              <a:rPr lang="nb-NO" sz="2400" dirty="0" smtClean="0"/>
              <a:t>Tilføre Helse/omsorg kr. 1,4’’</a:t>
            </a:r>
          </a:p>
          <a:p>
            <a:r>
              <a:rPr lang="nb-NO" dirty="0" smtClean="0"/>
              <a:t>Nytt forslag: </a:t>
            </a:r>
          </a:p>
          <a:p>
            <a:pPr lvl="1"/>
            <a:r>
              <a:rPr lang="nb-NO" sz="2400" dirty="0" smtClean="0"/>
              <a:t>grunnskole -100</a:t>
            </a:r>
          </a:p>
          <a:p>
            <a:pPr lvl="1"/>
            <a:r>
              <a:rPr lang="nb-NO" sz="2400" dirty="0" smtClean="0"/>
              <a:t>HO -200’</a:t>
            </a:r>
          </a:p>
          <a:p>
            <a:pPr lvl="1"/>
            <a:r>
              <a:rPr lang="nb-NO" sz="2400" dirty="0" smtClean="0"/>
              <a:t>Velferd + 300’</a:t>
            </a:r>
          </a:p>
        </p:txBody>
      </p:sp>
      <p:sp>
        <p:nvSpPr>
          <p:cNvPr id="4" name="Avrundet rektangel 3"/>
          <p:cNvSpPr/>
          <p:nvPr/>
        </p:nvSpPr>
        <p:spPr>
          <a:xfrm>
            <a:off x="6012160" y="3356992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Vedtatt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23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sz="8800" dirty="0" smtClean="0"/>
              <a:t>Gjennomgang TO for TO</a:t>
            </a:r>
            <a:endParaRPr lang="nb-NO" sz="8800" dirty="0"/>
          </a:p>
        </p:txBody>
      </p:sp>
    </p:spTree>
    <p:extLst>
      <p:ext uri="{BB962C8B-B14F-4D97-AF65-F5344CB8AC3E}">
        <p14:creationId xmlns:p14="http://schemas.microsoft.com/office/powerpoint/2010/main" val="34881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 sz="6600" dirty="0" smtClean="0">
                <a:solidFill>
                  <a:srgbClr val="FF0000"/>
                </a:solidFill>
              </a:rPr>
              <a:t>Statsbudsjett 2018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8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store tall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800738"/>
              </p:ext>
            </p:extLst>
          </p:nvPr>
        </p:nvGraphicFramePr>
        <p:xfrm>
          <a:off x="611561" y="3039269"/>
          <a:ext cx="7958706" cy="3485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9890">
                  <a:extLst>
                    <a:ext uri="{9D8B030D-6E8A-4147-A177-3AD203B41FA5}">
                      <a16:colId xmlns:a16="http://schemas.microsoft.com/office/drawing/2014/main" xmlns="" val="4207487371"/>
                    </a:ext>
                  </a:extLst>
                </a:gridCol>
                <a:gridCol w="2681927">
                  <a:extLst>
                    <a:ext uri="{9D8B030D-6E8A-4147-A177-3AD203B41FA5}">
                      <a16:colId xmlns:a16="http://schemas.microsoft.com/office/drawing/2014/main" xmlns="" val="3003718740"/>
                    </a:ext>
                  </a:extLst>
                </a:gridCol>
                <a:gridCol w="2176889">
                  <a:extLst>
                    <a:ext uri="{9D8B030D-6E8A-4147-A177-3AD203B41FA5}">
                      <a16:colId xmlns:a16="http://schemas.microsoft.com/office/drawing/2014/main" xmlns="" val="1147878889"/>
                    </a:ext>
                  </a:extLst>
                </a:gridCol>
              </a:tblGrid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Komprp 2018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Statbudsj 2018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11604825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6144249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Vekst frie inntekter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3,8-4,3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smtClean="0">
                          <a:effectLst/>
                        </a:rPr>
                        <a:t>3,8 (3,6k)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33266492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Opptrappingsplan rus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0,3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0,3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4125120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Tidlig innsats </a:t>
                      </a:r>
                      <a:r>
                        <a:rPr lang="nb-NO" sz="2000" u="none" strike="noStrike" dirty="0" err="1">
                          <a:effectLst/>
                        </a:rPr>
                        <a:t>bhage</a:t>
                      </a:r>
                      <a:r>
                        <a:rPr lang="nb-NO" sz="2000" u="none" strike="noStrike" dirty="0">
                          <a:effectLst/>
                        </a:rPr>
                        <a:t>/unge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0,2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0,2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02579638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</a:rPr>
                        <a:t>Ferjefylker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0,1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0,1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1618835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Demografi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2,2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2,2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0248333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Pensjonskostnader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0,35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0,35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10234878"/>
                  </a:ext>
                </a:extLst>
              </a:tr>
              <a:tr h="362339">
                <a:tc>
                  <a:txBody>
                    <a:bodyPr/>
                    <a:lstStyle/>
                    <a:p>
                      <a:pPr algn="l" fontAlgn="b"/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05016256"/>
                  </a:ext>
                </a:extLst>
              </a:tr>
              <a:tr h="362339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</a:rPr>
                        <a:t>Handlingsrom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0,45-0,95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0,45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840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2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forhold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Merskattevekst 2017 4’’’ </a:t>
            </a:r>
            <a:r>
              <a:rPr lang="nb-NO" sz="1800" dirty="0" smtClean="0"/>
              <a:t>(engangs - utbyttetilpassing)</a:t>
            </a:r>
          </a:p>
          <a:p>
            <a:r>
              <a:rPr lang="nb-NO" dirty="0" smtClean="0"/>
              <a:t>Faktisk realvekst fra 17 -18 anslått -0,1%</a:t>
            </a:r>
          </a:p>
          <a:p>
            <a:r>
              <a:rPr lang="nb-NO" dirty="0" smtClean="0"/>
              <a:t>Tilskudd </a:t>
            </a:r>
            <a:r>
              <a:rPr lang="nb-NO" dirty="0" err="1" smtClean="0"/>
              <a:t>ressurskrev</a:t>
            </a:r>
            <a:r>
              <a:rPr lang="nb-NO" dirty="0" smtClean="0"/>
              <a:t>- økt innslagspunkt med 50’ + lønnsvekst. </a:t>
            </a:r>
            <a:r>
              <a:rPr lang="nb-NO" sz="1800" dirty="0" smtClean="0"/>
              <a:t>(innslagspunkt nå 1,235’’)</a:t>
            </a:r>
          </a:p>
          <a:p>
            <a:r>
              <a:rPr lang="nb-NO" dirty="0" smtClean="0"/>
              <a:t>BH-</a:t>
            </a:r>
            <a:r>
              <a:rPr lang="nb-NO" dirty="0" err="1" smtClean="0"/>
              <a:t>foreldrebet</a:t>
            </a:r>
            <a:r>
              <a:rPr lang="nb-NO" dirty="0" smtClean="0"/>
              <a:t> øker til 2910,- </a:t>
            </a:r>
            <a:r>
              <a:rPr lang="nb-NO" sz="1600" dirty="0" smtClean="0"/>
              <a:t>(2730)(</a:t>
            </a:r>
            <a:r>
              <a:rPr lang="nb-NO" sz="1800" dirty="0" smtClean="0"/>
              <a:t>utgjør 480’)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7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k_mal_pp%2Bmed%2Bstøttehjul">
  <a:themeElements>
    <a:clrScheme name="NLK_farger_m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3AE"/>
      </a:accent1>
      <a:accent2>
        <a:srgbClr val="FFFF00"/>
      </a:accent2>
      <a:accent3>
        <a:srgbClr val="C6D9F0"/>
      </a:accent3>
      <a:accent4>
        <a:srgbClr val="8DB3E2"/>
      </a:accent4>
      <a:accent5>
        <a:srgbClr val="548DD4"/>
      </a:accent5>
      <a:accent6>
        <a:srgbClr val="0073AE"/>
      </a:accent6>
      <a:hlink>
        <a:srgbClr val="262626"/>
      </a:hlink>
      <a:folHlink>
        <a:srgbClr val="7F7F7F"/>
      </a:folHlink>
    </a:clrScheme>
    <a:fontScheme name="NLK_doku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lk_mal_pp med støttehjul" id="{41FC9FAD-9325-48BD-953C-5D063283B98A}" vid="{423296AE-656F-4A29-A6C5-930F7D8BBE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nlk_mal_pp%2Bmed%2Bstøttehjul</Template>
  <TotalTime>986</TotalTime>
  <Words>387</Words>
  <Application>Microsoft Office PowerPoint</Application>
  <PresentationFormat>Skjermfremvisning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nlk_mal_pp%2Bmed%2Bstøttehjul</vt:lpstr>
      <vt:lpstr>Budsjett 2018  (økonomiplan 2018-2021)</vt:lpstr>
      <vt:lpstr>PowerPoint-presentasjon</vt:lpstr>
      <vt:lpstr>PowerPoint-presentasjon</vt:lpstr>
      <vt:lpstr>Budsjettforutsetninger</vt:lpstr>
      <vt:lpstr>Innstilling fra formannskap</vt:lpstr>
      <vt:lpstr>PowerPoint-presentasjon</vt:lpstr>
      <vt:lpstr>Statsbudsjett 2018</vt:lpstr>
      <vt:lpstr>De store tall</vt:lpstr>
      <vt:lpstr>Andre forhold</vt:lpstr>
      <vt:lpstr>Eiendomsskatt</vt:lpstr>
      <vt:lpstr>Betydning for oss:</vt:lpstr>
      <vt:lpstr>Rammetilskudd -4.475.000??</vt:lpstr>
      <vt:lpstr>Salderingsmuligheter 1:</vt:lpstr>
      <vt:lpstr>Salderingsmuligheter:</vt:lpstr>
      <vt:lpstr>Utfordringer fra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Henriette Hovdelien</dc:creator>
  <cp:lastModifiedBy>Mona Sæther Harefallet</cp:lastModifiedBy>
  <cp:revision>84</cp:revision>
  <dcterms:created xsi:type="dcterms:W3CDTF">2016-11-21T10:40:37Z</dcterms:created>
  <dcterms:modified xsi:type="dcterms:W3CDTF">2017-10-20T11:27:04Z</dcterms:modified>
</cp:coreProperties>
</file>