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307" r:id="rId3"/>
    <p:sldId id="309" r:id="rId4"/>
    <p:sldId id="310" r:id="rId5"/>
    <p:sldId id="311" r:id="rId6"/>
    <p:sldId id="283" r:id="rId7"/>
    <p:sldId id="290" r:id="rId8"/>
    <p:sldId id="302" r:id="rId9"/>
    <p:sldId id="291" r:id="rId10"/>
    <p:sldId id="301" r:id="rId11"/>
    <p:sldId id="275" r:id="rId12"/>
    <p:sldId id="298" r:id="rId13"/>
    <p:sldId id="306" r:id="rId14"/>
    <p:sldId id="303" r:id="rId15"/>
    <p:sldId id="304" r:id="rId16"/>
    <p:sldId id="292" r:id="rId17"/>
    <p:sldId id="293" r:id="rId18"/>
    <p:sldId id="272" r:id="rId19"/>
    <p:sldId id="294" r:id="rId20"/>
    <p:sldId id="295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29" autoAdjust="0"/>
    <p:restoredTop sz="94660"/>
  </p:normalViewPr>
  <p:slideViewPr>
    <p:cSldViewPr>
      <p:cViewPr varScale="1">
        <p:scale>
          <a:sx n="113" d="100"/>
          <a:sy n="11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cat>
            <c:strRef>
              <c:f>'Ark1'!$A$2:$A$6</c:f>
              <c:strCache>
                <c:ptCount val="5"/>
                <c:pt idx="0">
                  <c:v>Ledelse</c:v>
                </c:pt>
                <c:pt idx="1">
                  <c:v>Barnevernfaglig kompetanse</c:v>
                </c:pt>
                <c:pt idx="2">
                  <c:v>Rutiner</c:v>
                </c:pt>
                <c:pt idx="3">
                  <c:v>Bemanning</c:v>
                </c:pt>
                <c:pt idx="4">
                  <c:v>Avvikshåndtering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9C-4FA2-A37C-A9366FA2E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1CC45-CC98-40A7-9F43-1E1A847870C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A3DC07C-9583-45E9-B423-298B78C43548}">
      <dgm:prSet phldrT="[Tekst]" custT="1"/>
      <dgm:spPr/>
      <dgm:t>
        <a:bodyPr/>
        <a:lstStyle/>
        <a:p>
          <a:r>
            <a:rPr lang="nb-NO" sz="1400" b="1" dirty="0" smtClean="0">
              <a:solidFill>
                <a:schemeClr val="tx1"/>
              </a:solidFill>
            </a:rPr>
            <a:t>LEDELSE</a:t>
          </a:r>
          <a:endParaRPr lang="nb-NO" sz="1400" b="1" dirty="0">
            <a:solidFill>
              <a:schemeClr val="tx1"/>
            </a:solidFill>
          </a:endParaRPr>
        </a:p>
      </dgm:t>
    </dgm:pt>
    <dgm:pt modelId="{0D75FE29-A4DF-4B66-B87A-3D9424B565A2}" type="parTrans" cxnId="{8382D408-B3A9-4CA0-B7D9-18AC0210B856}">
      <dgm:prSet/>
      <dgm:spPr/>
      <dgm:t>
        <a:bodyPr/>
        <a:lstStyle/>
        <a:p>
          <a:endParaRPr lang="nb-NO"/>
        </a:p>
      </dgm:t>
    </dgm:pt>
    <dgm:pt modelId="{45FC2C91-F34A-43C5-BB6C-1CE01174F4CF}" type="sibTrans" cxnId="{8382D408-B3A9-4CA0-B7D9-18AC0210B856}">
      <dgm:prSet/>
      <dgm:spPr/>
      <dgm:t>
        <a:bodyPr/>
        <a:lstStyle/>
        <a:p>
          <a:endParaRPr lang="nb-NO"/>
        </a:p>
      </dgm:t>
    </dgm:pt>
    <dgm:pt modelId="{AFFD038F-0577-40AA-B961-29123893C25A}">
      <dgm:prSet phldrT="[Tekst]" custT="1"/>
      <dgm:spPr/>
      <dgm:t>
        <a:bodyPr/>
        <a:lstStyle/>
        <a:p>
          <a:r>
            <a:rPr lang="nb-NO" sz="1200" b="1" dirty="0" smtClean="0">
              <a:solidFill>
                <a:schemeClr val="tx1"/>
              </a:solidFill>
            </a:rPr>
            <a:t>BARNEVERN-</a:t>
          </a:r>
        </a:p>
        <a:p>
          <a:r>
            <a:rPr lang="nb-NO" sz="1200" b="1" dirty="0" smtClean="0">
              <a:solidFill>
                <a:schemeClr val="tx1"/>
              </a:solidFill>
            </a:rPr>
            <a:t>FAGLIG</a:t>
          </a:r>
        </a:p>
        <a:p>
          <a:r>
            <a:rPr lang="nb-NO" sz="1200" b="1" dirty="0" smtClean="0">
              <a:solidFill>
                <a:schemeClr val="tx1"/>
              </a:solidFill>
            </a:rPr>
            <a:t>KOMPETANSE</a:t>
          </a:r>
          <a:endParaRPr lang="nb-NO" sz="1200" b="1" dirty="0">
            <a:solidFill>
              <a:schemeClr val="tx1"/>
            </a:solidFill>
          </a:endParaRPr>
        </a:p>
      </dgm:t>
    </dgm:pt>
    <dgm:pt modelId="{1CFDAC5B-E0A8-400C-8472-4664B825FBFF}" type="parTrans" cxnId="{16844856-6262-4370-9FBE-4E5EC124B350}">
      <dgm:prSet/>
      <dgm:spPr/>
      <dgm:t>
        <a:bodyPr/>
        <a:lstStyle/>
        <a:p>
          <a:endParaRPr lang="nb-NO"/>
        </a:p>
      </dgm:t>
    </dgm:pt>
    <dgm:pt modelId="{80A715AB-C5E7-4F00-B301-2F1C6419D7AA}" type="sibTrans" cxnId="{16844856-6262-4370-9FBE-4E5EC124B350}">
      <dgm:prSet/>
      <dgm:spPr/>
      <dgm:t>
        <a:bodyPr/>
        <a:lstStyle/>
        <a:p>
          <a:endParaRPr lang="nb-NO"/>
        </a:p>
      </dgm:t>
    </dgm:pt>
    <dgm:pt modelId="{03CEC7A2-C326-4738-9AE2-99DE1F4A8CEE}">
      <dgm:prSet phldrT="[Tekst]" custT="1"/>
      <dgm:spPr/>
      <dgm:t>
        <a:bodyPr/>
        <a:lstStyle/>
        <a:p>
          <a:r>
            <a:rPr lang="nb-NO" sz="1200" b="1" dirty="0" smtClean="0">
              <a:solidFill>
                <a:schemeClr val="tx1"/>
              </a:solidFill>
            </a:rPr>
            <a:t>SAMARBEID MED</a:t>
          </a:r>
        </a:p>
        <a:p>
          <a:r>
            <a:rPr lang="nb-NO" sz="1200" b="1" dirty="0" smtClean="0">
              <a:solidFill>
                <a:schemeClr val="tx1"/>
              </a:solidFill>
            </a:rPr>
            <a:t>ANDRE </a:t>
          </a:r>
        </a:p>
        <a:p>
          <a:r>
            <a:rPr lang="nb-NO" sz="1200" b="1" dirty="0" smtClean="0">
              <a:solidFill>
                <a:schemeClr val="tx1"/>
              </a:solidFill>
            </a:rPr>
            <a:t>TJENESTER</a:t>
          </a:r>
          <a:endParaRPr lang="nb-NO" sz="1200" b="1" dirty="0">
            <a:solidFill>
              <a:schemeClr val="tx1"/>
            </a:solidFill>
          </a:endParaRPr>
        </a:p>
      </dgm:t>
    </dgm:pt>
    <dgm:pt modelId="{683C9775-7057-4F28-BDFD-8C14E104AD92}" type="parTrans" cxnId="{E21D4E6B-376E-4882-A1C1-B521A7D42276}">
      <dgm:prSet/>
      <dgm:spPr/>
      <dgm:t>
        <a:bodyPr/>
        <a:lstStyle/>
        <a:p>
          <a:endParaRPr lang="nb-NO"/>
        </a:p>
      </dgm:t>
    </dgm:pt>
    <dgm:pt modelId="{8E9E7360-3C13-4A89-A5E6-2F3159DC5129}" type="sibTrans" cxnId="{E21D4E6B-376E-4882-A1C1-B521A7D42276}">
      <dgm:prSet/>
      <dgm:spPr/>
      <dgm:t>
        <a:bodyPr/>
        <a:lstStyle/>
        <a:p>
          <a:endParaRPr lang="nb-NO"/>
        </a:p>
      </dgm:t>
    </dgm:pt>
    <dgm:pt modelId="{D7B39244-9B11-4F54-817D-DC447B7A8225}">
      <dgm:prSet phldrT="[Tekst]" custT="1"/>
      <dgm:spPr/>
      <dgm:t>
        <a:bodyPr/>
        <a:lstStyle/>
        <a:p>
          <a:r>
            <a:rPr lang="nb-NO" sz="1200" b="1" dirty="0" smtClean="0">
              <a:solidFill>
                <a:schemeClr val="tx1"/>
              </a:solidFill>
            </a:rPr>
            <a:t>BEMANNING</a:t>
          </a:r>
          <a:endParaRPr lang="nb-NO" sz="1200" b="1" dirty="0">
            <a:solidFill>
              <a:schemeClr val="tx1"/>
            </a:solidFill>
          </a:endParaRPr>
        </a:p>
      </dgm:t>
    </dgm:pt>
    <dgm:pt modelId="{9CACB74B-432B-4C8B-A9AB-29062A564FEA}" type="parTrans" cxnId="{A938F3AC-5150-4207-BFA5-0ADCD8E7C502}">
      <dgm:prSet/>
      <dgm:spPr/>
      <dgm:t>
        <a:bodyPr/>
        <a:lstStyle/>
        <a:p>
          <a:endParaRPr lang="nb-NO"/>
        </a:p>
      </dgm:t>
    </dgm:pt>
    <dgm:pt modelId="{E1A5586D-45B3-4F1C-A165-8631AAACE1B4}" type="sibTrans" cxnId="{A938F3AC-5150-4207-BFA5-0ADCD8E7C502}">
      <dgm:prSet/>
      <dgm:spPr/>
      <dgm:t>
        <a:bodyPr/>
        <a:lstStyle/>
        <a:p>
          <a:endParaRPr lang="nb-NO"/>
        </a:p>
      </dgm:t>
    </dgm:pt>
    <dgm:pt modelId="{8CE068E7-2C0A-4B27-B469-CD304205BDDC}">
      <dgm:prSet phldrT="[Tekst]" custT="1"/>
      <dgm:spPr/>
      <dgm:t>
        <a:bodyPr/>
        <a:lstStyle/>
        <a:p>
          <a:r>
            <a:rPr lang="nb-NO" sz="1400" b="1" dirty="0" smtClean="0">
              <a:solidFill>
                <a:schemeClr val="tx1"/>
              </a:solidFill>
            </a:rPr>
            <a:t>RUTINER</a:t>
          </a:r>
          <a:endParaRPr lang="nb-NO" sz="1400" b="1" dirty="0">
            <a:solidFill>
              <a:schemeClr val="tx1"/>
            </a:solidFill>
          </a:endParaRPr>
        </a:p>
      </dgm:t>
    </dgm:pt>
    <dgm:pt modelId="{EC034A52-FAC1-4701-A14C-C1A6A95C5500}" type="parTrans" cxnId="{108BC864-B97C-4551-A972-3C979CC11E09}">
      <dgm:prSet/>
      <dgm:spPr/>
      <dgm:t>
        <a:bodyPr/>
        <a:lstStyle/>
        <a:p>
          <a:endParaRPr lang="nb-NO"/>
        </a:p>
      </dgm:t>
    </dgm:pt>
    <dgm:pt modelId="{85C226E8-1907-463A-A586-C845F48B114B}" type="sibTrans" cxnId="{108BC864-B97C-4551-A972-3C979CC11E09}">
      <dgm:prSet/>
      <dgm:spPr/>
      <dgm:t>
        <a:bodyPr/>
        <a:lstStyle/>
        <a:p>
          <a:endParaRPr lang="nb-NO"/>
        </a:p>
      </dgm:t>
    </dgm:pt>
    <dgm:pt modelId="{A67906C5-FD98-4146-9887-19269DB72228}" type="pres">
      <dgm:prSet presAssocID="{DFA1CC45-CC98-40A7-9F43-1E1A84787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A7BB9CD-4A95-4578-B884-80BA4B1AEC71}" type="pres">
      <dgm:prSet presAssocID="{5A3DC07C-9583-45E9-B423-298B78C435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1CE8CA-D818-4220-A784-DF7E3DF4C09F}" type="pres">
      <dgm:prSet presAssocID="{45FC2C91-F34A-43C5-BB6C-1CE01174F4CF}" presName="sibTrans" presStyleLbl="sibTrans2D1" presStyleIdx="0" presStyleCnt="5"/>
      <dgm:spPr/>
      <dgm:t>
        <a:bodyPr/>
        <a:lstStyle/>
        <a:p>
          <a:endParaRPr lang="nb-NO"/>
        </a:p>
      </dgm:t>
    </dgm:pt>
    <dgm:pt modelId="{2FA21DE6-F7E1-4222-9A8E-316E074AEEB6}" type="pres">
      <dgm:prSet presAssocID="{45FC2C91-F34A-43C5-BB6C-1CE01174F4CF}" presName="connectorText" presStyleLbl="sibTrans2D1" presStyleIdx="0" presStyleCnt="5"/>
      <dgm:spPr/>
      <dgm:t>
        <a:bodyPr/>
        <a:lstStyle/>
        <a:p>
          <a:endParaRPr lang="nb-NO"/>
        </a:p>
      </dgm:t>
    </dgm:pt>
    <dgm:pt modelId="{EE2B299E-CF58-4387-BF7A-017CBA8FC92A}" type="pres">
      <dgm:prSet presAssocID="{AFFD038F-0577-40AA-B961-29123893C2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275F9B2-A2ED-455E-AABD-62479D952C9C}" type="pres">
      <dgm:prSet presAssocID="{80A715AB-C5E7-4F00-B301-2F1C6419D7AA}" presName="sibTrans" presStyleLbl="sibTrans2D1" presStyleIdx="1" presStyleCnt="5"/>
      <dgm:spPr/>
      <dgm:t>
        <a:bodyPr/>
        <a:lstStyle/>
        <a:p>
          <a:endParaRPr lang="nb-NO"/>
        </a:p>
      </dgm:t>
    </dgm:pt>
    <dgm:pt modelId="{20165194-4134-4F33-84BD-E7AA2AEFB7B0}" type="pres">
      <dgm:prSet presAssocID="{80A715AB-C5E7-4F00-B301-2F1C6419D7AA}" presName="connectorText" presStyleLbl="sibTrans2D1" presStyleIdx="1" presStyleCnt="5"/>
      <dgm:spPr/>
      <dgm:t>
        <a:bodyPr/>
        <a:lstStyle/>
        <a:p>
          <a:endParaRPr lang="nb-NO"/>
        </a:p>
      </dgm:t>
    </dgm:pt>
    <dgm:pt modelId="{200B83C1-5763-4CF4-8DB2-0FC83D78ADF2}" type="pres">
      <dgm:prSet presAssocID="{03CEC7A2-C326-4738-9AE2-99DE1F4A8C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A387C9-65DB-4480-B21D-9620F2BE9F40}" type="pres">
      <dgm:prSet presAssocID="{8E9E7360-3C13-4A89-A5E6-2F3159DC5129}" presName="sibTrans" presStyleLbl="sibTrans2D1" presStyleIdx="2" presStyleCnt="5"/>
      <dgm:spPr/>
      <dgm:t>
        <a:bodyPr/>
        <a:lstStyle/>
        <a:p>
          <a:endParaRPr lang="nb-NO"/>
        </a:p>
      </dgm:t>
    </dgm:pt>
    <dgm:pt modelId="{A32A49A8-F32A-4E76-AA6D-D7FEFE683590}" type="pres">
      <dgm:prSet presAssocID="{8E9E7360-3C13-4A89-A5E6-2F3159DC5129}" presName="connectorText" presStyleLbl="sibTrans2D1" presStyleIdx="2" presStyleCnt="5"/>
      <dgm:spPr/>
      <dgm:t>
        <a:bodyPr/>
        <a:lstStyle/>
        <a:p>
          <a:endParaRPr lang="nb-NO"/>
        </a:p>
      </dgm:t>
    </dgm:pt>
    <dgm:pt modelId="{7E1B9D00-F228-453C-95A7-122FF51E0E5F}" type="pres">
      <dgm:prSet presAssocID="{D7B39244-9B11-4F54-817D-DC447B7A82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211E91E-8B64-4F2B-8C7C-AF842F88A96D}" type="pres">
      <dgm:prSet presAssocID="{E1A5586D-45B3-4F1C-A165-8631AAACE1B4}" presName="sibTrans" presStyleLbl="sibTrans2D1" presStyleIdx="3" presStyleCnt="5"/>
      <dgm:spPr/>
      <dgm:t>
        <a:bodyPr/>
        <a:lstStyle/>
        <a:p>
          <a:endParaRPr lang="nb-NO"/>
        </a:p>
      </dgm:t>
    </dgm:pt>
    <dgm:pt modelId="{3F01296E-56B8-43B5-9E7F-A35560E5DD74}" type="pres">
      <dgm:prSet presAssocID="{E1A5586D-45B3-4F1C-A165-8631AAACE1B4}" presName="connectorText" presStyleLbl="sibTrans2D1" presStyleIdx="3" presStyleCnt="5"/>
      <dgm:spPr/>
      <dgm:t>
        <a:bodyPr/>
        <a:lstStyle/>
        <a:p>
          <a:endParaRPr lang="nb-NO"/>
        </a:p>
      </dgm:t>
    </dgm:pt>
    <dgm:pt modelId="{F16C8F76-E2FA-462E-8114-E27723FFA265}" type="pres">
      <dgm:prSet presAssocID="{8CE068E7-2C0A-4B27-B469-CD304205BD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51F389D-7705-44E8-AE2F-FDA46C715A26}" type="pres">
      <dgm:prSet presAssocID="{85C226E8-1907-463A-A586-C845F48B114B}" presName="sibTrans" presStyleLbl="sibTrans2D1" presStyleIdx="4" presStyleCnt="5"/>
      <dgm:spPr/>
      <dgm:t>
        <a:bodyPr/>
        <a:lstStyle/>
        <a:p>
          <a:endParaRPr lang="nb-NO"/>
        </a:p>
      </dgm:t>
    </dgm:pt>
    <dgm:pt modelId="{59D65036-1B00-4260-9AC3-BC855F1A0C91}" type="pres">
      <dgm:prSet presAssocID="{85C226E8-1907-463A-A586-C845F48B114B}" presName="connectorText" presStyleLbl="sibTrans2D1" presStyleIdx="4" presStyleCnt="5"/>
      <dgm:spPr/>
      <dgm:t>
        <a:bodyPr/>
        <a:lstStyle/>
        <a:p>
          <a:endParaRPr lang="nb-NO"/>
        </a:p>
      </dgm:t>
    </dgm:pt>
  </dgm:ptLst>
  <dgm:cxnLst>
    <dgm:cxn modelId="{8382D408-B3A9-4CA0-B7D9-18AC0210B856}" srcId="{DFA1CC45-CC98-40A7-9F43-1E1A847870C3}" destId="{5A3DC07C-9583-45E9-B423-298B78C43548}" srcOrd="0" destOrd="0" parTransId="{0D75FE29-A4DF-4B66-B87A-3D9424B565A2}" sibTransId="{45FC2C91-F34A-43C5-BB6C-1CE01174F4CF}"/>
    <dgm:cxn modelId="{86B5A551-7419-4F90-B50F-2FFC207D86C0}" type="presOf" srcId="{E1A5586D-45B3-4F1C-A165-8631AAACE1B4}" destId="{3F01296E-56B8-43B5-9E7F-A35560E5DD74}" srcOrd="1" destOrd="0" presId="urn:microsoft.com/office/officeart/2005/8/layout/cycle2"/>
    <dgm:cxn modelId="{89DDAB85-ADF2-4D45-8D69-CC858DE826FA}" type="presOf" srcId="{5A3DC07C-9583-45E9-B423-298B78C43548}" destId="{0A7BB9CD-4A95-4578-B884-80BA4B1AEC71}" srcOrd="0" destOrd="0" presId="urn:microsoft.com/office/officeart/2005/8/layout/cycle2"/>
    <dgm:cxn modelId="{5137018B-D3CA-4100-8C14-EFDD5E62B5CA}" type="presOf" srcId="{E1A5586D-45B3-4F1C-A165-8631AAACE1B4}" destId="{C211E91E-8B64-4F2B-8C7C-AF842F88A96D}" srcOrd="0" destOrd="0" presId="urn:microsoft.com/office/officeart/2005/8/layout/cycle2"/>
    <dgm:cxn modelId="{5977C4D1-1795-4F45-9450-248869D79BAF}" type="presOf" srcId="{85C226E8-1907-463A-A586-C845F48B114B}" destId="{251F389D-7705-44E8-AE2F-FDA46C715A26}" srcOrd="0" destOrd="0" presId="urn:microsoft.com/office/officeart/2005/8/layout/cycle2"/>
    <dgm:cxn modelId="{F572EC8C-F0FD-4B08-ABFF-49811D63035A}" type="presOf" srcId="{85C226E8-1907-463A-A586-C845F48B114B}" destId="{59D65036-1B00-4260-9AC3-BC855F1A0C91}" srcOrd="1" destOrd="0" presId="urn:microsoft.com/office/officeart/2005/8/layout/cycle2"/>
    <dgm:cxn modelId="{5619A1C1-BFBC-451B-BB3B-58853A198828}" type="presOf" srcId="{45FC2C91-F34A-43C5-BB6C-1CE01174F4CF}" destId="{271CE8CA-D818-4220-A784-DF7E3DF4C09F}" srcOrd="0" destOrd="0" presId="urn:microsoft.com/office/officeart/2005/8/layout/cycle2"/>
    <dgm:cxn modelId="{F0F98888-1728-454F-8434-51C7D0D61EE3}" type="presOf" srcId="{AFFD038F-0577-40AA-B961-29123893C25A}" destId="{EE2B299E-CF58-4387-BF7A-017CBA8FC92A}" srcOrd="0" destOrd="0" presId="urn:microsoft.com/office/officeart/2005/8/layout/cycle2"/>
    <dgm:cxn modelId="{400EF161-6382-414A-97BB-B6254622F8BA}" type="presOf" srcId="{45FC2C91-F34A-43C5-BB6C-1CE01174F4CF}" destId="{2FA21DE6-F7E1-4222-9A8E-316E074AEEB6}" srcOrd="1" destOrd="0" presId="urn:microsoft.com/office/officeart/2005/8/layout/cycle2"/>
    <dgm:cxn modelId="{A938F3AC-5150-4207-BFA5-0ADCD8E7C502}" srcId="{DFA1CC45-CC98-40A7-9F43-1E1A847870C3}" destId="{D7B39244-9B11-4F54-817D-DC447B7A8225}" srcOrd="3" destOrd="0" parTransId="{9CACB74B-432B-4C8B-A9AB-29062A564FEA}" sibTransId="{E1A5586D-45B3-4F1C-A165-8631AAACE1B4}"/>
    <dgm:cxn modelId="{E21D4E6B-376E-4882-A1C1-B521A7D42276}" srcId="{DFA1CC45-CC98-40A7-9F43-1E1A847870C3}" destId="{03CEC7A2-C326-4738-9AE2-99DE1F4A8CEE}" srcOrd="2" destOrd="0" parTransId="{683C9775-7057-4F28-BDFD-8C14E104AD92}" sibTransId="{8E9E7360-3C13-4A89-A5E6-2F3159DC5129}"/>
    <dgm:cxn modelId="{50A245EE-12AD-4BC1-BE2C-7236A685B6F0}" type="presOf" srcId="{8CE068E7-2C0A-4B27-B469-CD304205BDDC}" destId="{F16C8F76-E2FA-462E-8114-E27723FFA265}" srcOrd="0" destOrd="0" presId="urn:microsoft.com/office/officeart/2005/8/layout/cycle2"/>
    <dgm:cxn modelId="{800B2557-B124-40F2-9258-CB250F37E97D}" type="presOf" srcId="{03CEC7A2-C326-4738-9AE2-99DE1F4A8CEE}" destId="{200B83C1-5763-4CF4-8DB2-0FC83D78ADF2}" srcOrd="0" destOrd="0" presId="urn:microsoft.com/office/officeart/2005/8/layout/cycle2"/>
    <dgm:cxn modelId="{ED59AC3A-9A38-47E8-B67B-47D5CC61B8F5}" type="presOf" srcId="{80A715AB-C5E7-4F00-B301-2F1C6419D7AA}" destId="{20165194-4134-4F33-84BD-E7AA2AEFB7B0}" srcOrd="1" destOrd="0" presId="urn:microsoft.com/office/officeart/2005/8/layout/cycle2"/>
    <dgm:cxn modelId="{B38F2714-F26D-4F43-91C9-49EB849EF8C0}" type="presOf" srcId="{D7B39244-9B11-4F54-817D-DC447B7A8225}" destId="{7E1B9D00-F228-453C-95A7-122FF51E0E5F}" srcOrd="0" destOrd="0" presId="urn:microsoft.com/office/officeart/2005/8/layout/cycle2"/>
    <dgm:cxn modelId="{1BC2EDC9-DFA6-453D-9BE7-050966AC084E}" type="presOf" srcId="{DFA1CC45-CC98-40A7-9F43-1E1A847870C3}" destId="{A67906C5-FD98-4146-9887-19269DB72228}" srcOrd="0" destOrd="0" presId="urn:microsoft.com/office/officeart/2005/8/layout/cycle2"/>
    <dgm:cxn modelId="{2ADF6DA6-CDC9-4FA6-8005-B99C6E1B451E}" type="presOf" srcId="{80A715AB-C5E7-4F00-B301-2F1C6419D7AA}" destId="{B275F9B2-A2ED-455E-AABD-62479D952C9C}" srcOrd="0" destOrd="0" presId="urn:microsoft.com/office/officeart/2005/8/layout/cycle2"/>
    <dgm:cxn modelId="{16844856-6262-4370-9FBE-4E5EC124B350}" srcId="{DFA1CC45-CC98-40A7-9F43-1E1A847870C3}" destId="{AFFD038F-0577-40AA-B961-29123893C25A}" srcOrd="1" destOrd="0" parTransId="{1CFDAC5B-E0A8-400C-8472-4664B825FBFF}" sibTransId="{80A715AB-C5E7-4F00-B301-2F1C6419D7AA}"/>
    <dgm:cxn modelId="{B220DDBB-634D-4640-BD90-8E0EA5A022EF}" type="presOf" srcId="{8E9E7360-3C13-4A89-A5E6-2F3159DC5129}" destId="{A32A49A8-F32A-4E76-AA6D-D7FEFE683590}" srcOrd="1" destOrd="0" presId="urn:microsoft.com/office/officeart/2005/8/layout/cycle2"/>
    <dgm:cxn modelId="{0E3BCAEA-0198-4F3F-8658-CEFFA00056BB}" type="presOf" srcId="{8E9E7360-3C13-4A89-A5E6-2F3159DC5129}" destId="{F9A387C9-65DB-4480-B21D-9620F2BE9F40}" srcOrd="0" destOrd="0" presId="urn:microsoft.com/office/officeart/2005/8/layout/cycle2"/>
    <dgm:cxn modelId="{108BC864-B97C-4551-A972-3C979CC11E09}" srcId="{DFA1CC45-CC98-40A7-9F43-1E1A847870C3}" destId="{8CE068E7-2C0A-4B27-B469-CD304205BDDC}" srcOrd="4" destOrd="0" parTransId="{EC034A52-FAC1-4701-A14C-C1A6A95C5500}" sibTransId="{85C226E8-1907-463A-A586-C845F48B114B}"/>
    <dgm:cxn modelId="{19B0036D-892A-4DBF-933B-057CCAFEA8AE}" type="presParOf" srcId="{A67906C5-FD98-4146-9887-19269DB72228}" destId="{0A7BB9CD-4A95-4578-B884-80BA4B1AEC71}" srcOrd="0" destOrd="0" presId="urn:microsoft.com/office/officeart/2005/8/layout/cycle2"/>
    <dgm:cxn modelId="{D1AAF0B1-B5C6-4431-B4C8-3FF8A5ABF5C7}" type="presParOf" srcId="{A67906C5-FD98-4146-9887-19269DB72228}" destId="{271CE8CA-D818-4220-A784-DF7E3DF4C09F}" srcOrd="1" destOrd="0" presId="urn:microsoft.com/office/officeart/2005/8/layout/cycle2"/>
    <dgm:cxn modelId="{58C4F091-32CD-4C60-973B-BF05B9F92DC9}" type="presParOf" srcId="{271CE8CA-D818-4220-A784-DF7E3DF4C09F}" destId="{2FA21DE6-F7E1-4222-9A8E-316E074AEEB6}" srcOrd="0" destOrd="0" presId="urn:microsoft.com/office/officeart/2005/8/layout/cycle2"/>
    <dgm:cxn modelId="{57883EC5-7D2F-4E9E-9974-CBA663B1AC2A}" type="presParOf" srcId="{A67906C5-FD98-4146-9887-19269DB72228}" destId="{EE2B299E-CF58-4387-BF7A-017CBA8FC92A}" srcOrd="2" destOrd="0" presId="urn:microsoft.com/office/officeart/2005/8/layout/cycle2"/>
    <dgm:cxn modelId="{491701B8-2DD2-4C9E-91A3-DC8509B71788}" type="presParOf" srcId="{A67906C5-FD98-4146-9887-19269DB72228}" destId="{B275F9B2-A2ED-455E-AABD-62479D952C9C}" srcOrd="3" destOrd="0" presId="urn:microsoft.com/office/officeart/2005/8/layout/cycle2"/>
    <dgm:cxn modelId="{AA4425D9-D181-42A5-AD1B-DCB44DCC3AFE}" type="presParOf" srcId="{B275F9B2-A2ED-455E-AABD-62479D952C9C}" destId="{20165194-4134-4F33-84BD-E7AA2AEFB7B0}" srcOrd="0" destOrd="0" presId="urn:microsoft.com/office/officeart/2005/8/layout/cycle2"/>
    <dgm:cxn modelId="{036D993F-5B2A-42C8-A492-793807DBC1C3}" type="presParOf" srcId="{A67906C5-FD98-4146-9887-19269DB72228}" destId="{200B83C1-5763-4CF4-8DB2-0FC83D78ADF2}" srcOrd="4" destOrd="0" presId="urn:microsoft.com/office/officeart/2005/8/layout/cycle2"/>
    <dgm:cxn modelId="{74C726AD-96F0-4DB7-97A5-1527C71C6BCD}" type="presParOf" srcId="{A67906C5-FD98-4146-9887-19269DB72228}" destId="{F9A387C9-65DB-4480-B21D-9620F2BE9F40}" srcOrd="5" destOrd="0" presId="urn:microsoft.com/office/officeart/2005/8/layout/cycle2"/>
    <dgm:cxn modelId="{F547C25E-AF1E-46F8-ABCB-368966176F76}" type="presParOf" srcId="{F9A387C9-65DB-4480-B21D-9620F2BE9F40}" destId="{A32A49A8-F32A-4E76-AA6D-D7FEFE683590}" srcOrd="0" destOrd="0" presId="urn:microsoft.com/office/officeart/2005/8/layout/cycle2"/>
    <dgm:cxn modelId="{BD14F5F1-C388-4046-9C1E-A2D3195E31A9}" type="presParOf" srcId="{A67906C5-FD98-4146-9887-19269DB72228}" destId="{7E1B9D00-F228-453C-95A7-122FF51E0E5F}" srcOrd="6" destOrd="0" presId="urn:microsoft.com/office/officeart/2005/8/layout/cycle2"/>
    <dgm:cxn modelId="{066C22C8-118F-44BB-A315-461442378D0C}" type="presParOf" srcId="{A67906C5-FD98-4146-9887-19269DB72228}" destId="{C211E91E-8B64-4F2B-8C7C-AF842F88A96D}" srcOrd="7" destOrd="0" presId="urn:microsoft.com/office/officeart/2005/8/layout/cycle2"/>
    <dgm:cxn modelId="{BED5B444-E4AE-4436-BFBA-E7F80D646213}" type="presParOf" srcId="{C211E91E-8B64-4F2B-8C7C-AF842F88A96D}" destId="{3F01296E-56B8-43B5-9E7F-A35560E5DD74}" srcOrd="0" destOrd="0" presId="urn:microsoft.com/office/officeart/2005/8/layout/cycle2"/>
    <dgm:cxn modelId="{CF62273D-A429-4475-92CB-81F093D3DFED}" type="presParOf" srcId="{A67906C5-FD98-4146-9887-19269DB72228}" destId="{F16C8F76-E2FA-462E-8114-E27723FFA265}" srcOrd="8" destOrd="0" presId="urn:microsoft.com/office/officeart/2005/8/layout/cycle2"/>
    <dgm:cxn modelId="{C5E00B5C-6D1E-4A83-9CB4-B71C99ABC15A}" type="presParOf" srcId="{A67906C5-FD98-4146-9887-19269DB72228}" destId="{251F389D-7705-44E8-AE2F-FDA46C715A26}" srcOrd="9" destOrd="0" presId="urn:microsoft.com/office/officeart/2005/8/layout/cycle2"/>
    <dgm:cxn modelId="{E977684E-1CF8-40C5-B21E-D74461343F27}" type="presParOf" srcId="{251F389D-7705-44E8-AE2F-FDA46C715A26}" destId="{59D65036-1B00-4260-9AC3-BC855F1A0C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B9CD-4A95-4578-B884-80BA4B1AEC71}">
      <dsp:nvSpPr>
        <dsp:cNvPr id="0" name=""/>
        <dsp:cNvSpPr/>
      </dsp:nvSpPr>
      <dsp:spPr>
        <a:xfrm>
          <a:off x="3195488" y="50"/>
          <a:ext cx="1381422" cy="138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solidFill>
                <a:schemeClr val="tx1"/>
              </a:solidFill>
            </a:rPr>
            <a:t>LEDELSE</a:t>
          </a:r>
          <a:endParaRPr lang="nb-NO" sz="1400" b="1" kern="1200" dirty="0">
            <a:solidFill>
              <a:schemeClr val="tx1"/>
            </a:solidFill>
          </a:endParaRPr>
        </a:p>
      </dsp:txBody>
      <dsp:txXfrm>
        <a:off x="3397793" y="202355"/>
        <a:ext cx="976812" cy="976812"/>
      </dsp:txXfrm>
    </dsp:sp>
    <dsp:sp modelId="{271CE8CA-D818-4220-A784-DF7E3DF4C09F}">
      <dsp:nvSpPr>
        <dsp:cNvPr id="0" name=""/>
        <dsp:cNvSpPr/>
      </dsp:nvSpPr>
      <dsp:spPr>
        <a:xfrm rot="2160000">
          <a:off x="4533123" y="1060873"/>
          <a:ext cx="366693" cy="466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/>
        </a:p>
      </dsp:txBody>
      <dsp:txXfrm>
        <a:off x="4543628" y="1121788"/>
        <a:ext cx="256685" cy="279738"/>
      </dsp:txXfrm>
    </dsp:sp>
    <dsp:sp modelId="{EE2B299E-CF58-4387-BF7A-017CBA8FC92A}">
      <dsp:nvSpPr>
        <dsp:cNvPr id="0" name=""/>
        <dsp:cNvSpPr/>
      </dsp:nvSpPr>
      <dsp:spPr>
        <a:xfrm>
          <a:off x="4872821" y="1218704"/>
          <a:ext cx="1381422" cy="138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>
              <a:solidFill>
                <a:schemeClr val="tx1"/>
              </a:solidFill>
            </a:rPr>
            <a:t>BARNEVERN-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>
              <a:solidFill>
                <a:schemeClr val="tx1"/>
              </a:solidFill>
            </a:rPr>
            <a:t>FAGLIG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>
              <a:solidFill>
                <a:schemeClr val="tx1"/>
              </a:solidFill>
            </a:rPr>
            <a:t>KOMPETANSE</a:t>
          </a:r>
          <a:endParaRPr lang="nb-NO" sz="1200" b="1" kern="1200" dirty="0">
            <a:solidFill>
              <a:schemeClr val="tx1"/>
            </a:solidFill>
          </a:endParaRPr>
        </a:p>
      </dsp:txBody>
      <dsp:txXfrm>
        <a:off x="5075126" y="1421009"/>
        <a:ext cx="976812" cy="976812"/>
      </dsp:txXfrm>
    </dsp:sp>
    <dsp:sp modelId="{B275F9B2-A2ED-455E-AABD-62479D952C9C}">
      <dsp:nvSpPr>
        <dsp:cNvPr id="0" name=""/>
        <dsp:cNvSpPr/>
      </dsp:nvSpPr>
      <dsp:spPr>
        <a:xfrm rot="6480000">
          <a:off x="5063050" y="2652341"/>
          <a:ext cx="366693" cy="466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/>
        </a:p>
      </dsp:txBody>
      <dsp:txXfrm rot="10800000">
        <a:off x="5135051" y="2693275"/>
        <a:ext cx="256685" cy="279738"/>
      </dsp:txXfrm>
    </dsp:sp>
    <dsp:sp modelId="{200B83C1-5763-4CF4-8DB2-0FC83D78ADF2}">
      <dsp:nvSpPr>
        <dsp:cNvPr id="0" name=""/>
        <dsp:cNvSpPr/>
      </dsp:nvSpPr>
      <dsp:spPr>
        <a:xfrm>
          <a:off x="4232137" y="3190526"/>
          <a:ext cx="1381422" cy="138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>
              <a:solidFill>
                <a:schemeClr val="tx1"/>
              </a:solidFill>
            </a:rPr>
            <a:t>SAMARBEID MED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>
              <a:solidFill>
                <a:schemeClr val="tx1"/>
              </a:solidFill>
            </a:rPr>
            <a:t>ANDRE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>
              <a:solidFill>
                <a:schemeClr val="tx1"/>
              </a:solidFill>
            </a:rPr>
            <a:t>TJENESTER</a:t>
          </a:r>
          <a:endParaRPr lang="nb-NO" sz="1200" b="1" kern="1200" dirty="0">
            <a:solidFill>
              <a:schemeClr val="tx1"/>
            </a:solidFill>
          </a:endParaRPr>
        </a:p>
      </dsp:txBody>
      <dsp:txXfrm>
        <a:off x="4434442" y="3392831"/>
        <a:ext cx="976812" cy="976812"/>
      </dsp:txXfrm>
    </dsp:sp>
    <dsp:sp modelId="{F9A387C9-65DB-4480-B21D-9620F2BE9F40}">
      <dsp:nvSpPr>
        <dsp:cNvPr id="0" name=""/>
        <dsp:cNvSpPr/>
      </dsp:nvSpPr>
      <dsp:spPr>
        <a:xfrm rot="10800000">
          <a:off x="3713231" y="3648122"/>
          <a:ext cx="366693" cy="466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/>
        </a:p>
      </dsp:txBody>
      <dsp:txXfrm rot="10800000">
        <a:off x="3823239" y="3741368"/>
        <a:ext cx="256685" cy="279738"/>
      </dsp:txXfrm>
    </dsp:sp>
    <dsp:sp modelId="{7E1B9D00-F228-453C-95A7-122FF51E0E5F}">
      <dsp:nvSpPr>
        <dsp:cNvPr id="0" name=""/>
        <dsp:cNvSpPr/>
      </dsp:nvSpPr>
      <dsp:spPr>
        <a:xfrm>
          <a:off x="2158840" y="3190526"/>
          <a:ext cx="1381422" cy="138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>
              <a:solidFill>
                <a:schemeClr val="tx1"/>
              </a:solidFill>
            </a:rPr>
            <a:t>BEMANNING</a:t>
          </a:r>
          <a:endParaRPr lang="nb-NO" sz="1200" b="1" kern="1200" dirty="0">
            <a:solidFill>
              <a:schemeClr val="tx1"/>
            </a:solidFill>
          </a:endParaRPr>
        </a:p>
      </dsp:txBody>
      <dsp:txXfrm>
        <a:off x="2361145" y="3392831"/>
        <a:ext cx="976812" cy="976812"/>
      </dsp:txXfrm>
    </dsp:sp>
    <dsp:sp modelId="{C211E91E-8B64-4F2B-8C7C-AF842F88A96D}">
      <dsp:nvSpPr>
        <dsp:cNvPr id="0" name=""/>
        <dsp:cNvSpPr/>
      </dsp:nvSpPr>
      <dsp:spPr>
        <a:xfrm rot="15120000">
          <a:off x="2349069" y="2672081"/>
          <a:ext cx="366693" cy="466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/>
        </a:p>
      </dsp:txBody>
      <dsp:txXfrm rot="10800000">
        <a:off x="2421070" y="2817639"/>
        <a:ext cx="256685" cy="279738"/>
      </dsp:txXfrm>
    </dsp:sp>
    <dsp:sp modelId="{F16C8F76-E2FA-462E-8114-E27723FFA265}">
      <dsp:nvSpPr>
        <dsp:cNvPr id="0" name=""/>
        <dsp:cNvSpPr/>
      </dsp:nvSpPr>
      <dsp:spPr>
        <a:xfrm>
          <a:off x="1518156" y="1218704"/>
          <a:ext cx="1381422" cy="138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solidFill>
                <a:schemeClr val="tx1"/>
              </a:solidFill>
            </a:rPr>
            <a:t>RUTINER</a:t>
          </a:r>
          <a:endParaRPr lang="nb-NO" sz="1400" b="1" kern="1200" dirty="0">
            <a:solidFill>
              <a:schemeClr val="tx1"/>
            </a:solidFill>
          </a:endParaRPr>
        </a:p>
      </dsp:txBody>
      <dsp:txXfrm>
        <a:off x="1720461" y="1421009"/>
        <a:ext cx="976812" cy="976812"/>
      </dsp:txXfrm>
    </dsp:sp>
    <dsp:sp modelId="{251F389D-7705-44E8-AE2F-FDA46C715A26}">
      <dsp:nvSpPr>
        <dsp:cNvPr id="0" name=""/>
        <dsp:cNvSpPr/>
      </dsp:nvSpPr>
      <dsp:spPr>
        <a:xfrm rot="19440000">
          <a:off x="2855791" y="1073073"/>
          <a:ext cx="366693" cy="466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/>
        </a:p>
      </dsp:txBody>
      <dsp:txXfrm>
        <a:off x="2866296" y="1198650"/>
        <a:ext cx="256685" cy="279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DF94-EFFE-4FB0-93EF-907AB1AB67E4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8A243-D132-4B75-A7DD-9AAD7A95D4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42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vrundet rektangel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vrundet rektangel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b-NO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vrundet rektangel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vrundet rektangel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8FEACA-8C88-46A3-862B-0408F518DAAF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6548FE5-5F2A-400F-BE88-2A088BD29538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o/url?sa=i&amp;rct=j&amp;q=&amp;esrc=s&amp;source=images&amp;cd=&amp;cad=rja&amp;uact=8&amp;ved=0ahUKEwiumeaWkeLTAhVlDJoKHc-yCuMQjRwIBw&amp;url=http://www.vg.no/nyheter/innenriks/christoffer-saken/stefaren-til-christoffer-banket-opp-i-fengsel/a/10100664/&amp;psig=AFQjCNGRKCi4xZsgbafWUtHm3ROLm27Iug&amp;ust=14943959579969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5313716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nb-NO" sz="4800" b="1" dirty="0" smtClean="0">
                <a:solidFill>
                  <a:srgbClr val="FF0000"/>
                </a:solidFill>
              </a:rPr>
              <a:t>Land barneverntjeneste</a:t>
            </a:r>
            <a:endParaRPr lang="nb-NO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NLK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81199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Meldinger og Undersøkelse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59 aktive undersøkelser</a:t>
            </a:r>
          </a:p>
          <a:p>
            <a:r>
              <a:rPr lang="nb-NO" dirty="0"/>
              <a:t>2</a:t>
            </a:r>
            <a:r>
              <a:rPr lang="nb-NO" dirty="0" smtClean="0"/>
              <a:t> saker venter på undersøkelse</a:t>
            </a:r>
          </a:p>
          <a:p>
            <a:r>
              <a:rPr lang="nb-NO" dirty="0" smtClean="0"/>
              <a:t>41 saker er gått over frist</a:t>
            </a:r>
          </a:p>
          <a:p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Betydelige og svært alvorlige avvik i flere saker:</a:t>
            </a:r>
          </a:p>
          <a:p>
            <a:pPr lvl="1"/>
            <a:r>
              <a:rPr lang="nb-NO" dirty="0" smtClean="0">
                <a:solidFill>
                  <a:srgbClr val="FF0000"/>
                </a:solidFill>
              </a:rPr>
              <a:t>Undersøkelser påbegynnes ikke tidsnok </a:t>
            </a:r>
          </a:p>
          <a:p>
            <a:pPr lvl="1"/>
            <a:r>
              <a:rPr lang="nb-NO" dirty="0" smtClean="0">
                <a:solidFill>
                  <a:srgbClr val="FF0000"/>
                </a:solidFill>
              </a:rPr>
              <a:t>Barn snakkes ikke med i undersøkelsen</a:t>
            </a:r>
          </a:p>
          <a:p>
            <a:pPr lvl="1"/>
            <a:r>
              <a:rPr lang="nb-NO" dirty="0" smtClean="0">
                <a:solidFill>
                  <a:srgbClr val="FF0000"/>
                </a:solidFill>
              </a:rPr>
              <a:t>Saker anmeldes ikke</a:t>
            </a:r>
          </a:p>
          <a:p>
            <a:pPr lvl="1"/>
            <a:r>
              <a:rPr lang="nb-NO" dirty="0" smtClean="0">
                <a:solidFill>
                  <a:srgbClr val="FF0000"/>
                </a:solidFill>
              </a:rPr>
              <a:t>Det gjennomføres ikke foreldreintervju</a:t>
            </a:r>
          </a:p>
          <a:p>
            <a:pPr lvl="1"/>
            <a:r>
              <a:rPr lang="nb-NO" dirty="0" smtClean="0">
                <a:solidFill>
                  <a:srgbClr val="FF0000"/>
                </a:solidFill>
              </a:rPr>
              <a:t>Det gjennomføres ikke midtveisevaluering</a:t>
            </a:r>
          </a:p>
          <a:p>
            <a:pPr lvl="1"/>
            <a:endParaRPr lang="nb-NO" dirty="0" smtClean="0">
              <a:solidFill>
                <a:srgbClr val="FF0000"/>
              </a:solidFill>
            </a:endParaRPr>
          </a:p>
          <a:p>
            <a:pPr lvl="1"/>
            <a:endParaRPr lang="nb-NO" dirty="0" smtClean="0">
              <a:solidFill>
                <a:srgbClr val="FF0000"/>
              </a:solidFill>
            </a:endParaRPr>
          </a:p>
          <a:p>
            <a:pPr lvl="1"/>
            <a:endParaRPr lang="nb-NO" dirty="0" smtClean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9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 </a:t>
            </a:r>
            <a:r>
              <a:rPr lang="nb-NO" b="1" dirty="0" smtClean="0"/>
              <a:t>Avvik 2    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20 </a:t>
            </a:r>
            <a:r>
              <a:rPr lang="nb-NO" dirty="0"/>
              <a:t>av </a:t>
            </a:r>
            <a:r>
              <a:rPr lang="nb-NO" dirty="0" smtClean="0"/>
              <a:t>114 </a:t>
            </a:r>
            <a:r>
              <a:rPr lang="nb-NO" dirty="0"/>
              <a:t>barn mangler tiltaksplan</a:t>
            </a:r>
          </a:p>
          <a:p>
            <a:r>
              <a:rPr lang="nb-NO" dirty="0"/>
              <a:t>I </a:t>
            </a:r>
            <a:r>
              <a:rPr lang="nb-NO" dirty="0" smtClean="0"/>
              <a:t>7 </a:t>
            </a:r>
            <a:r>
              <a:rPr lang="nb-NO" dirty="0"/>
              <a:t>saker er tiltak ikke evaluert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Alle saker må gjennomgås for å kontrollere:</a:t>
            </a:r>
          </a:p>
          <a:p>
            <a:pPr lvl="1"/>
            <a:r>
              <a:rPr lang="nb-NO" dirty="0">
                <a:solidFill>
                  <a:srgbClr val="FF0000"/>
                </a:solidFill>
              </a:rPr>
              <a:t>om tiltak er hensiktsmessige i forhold til bekymring</a:t>
            </a:r>
          </a:p>
          <a:p>
            <a:pPr lvl="1"/>
            <a:r>
              <a:rPr lang="nb-NO" dirty="0">
                <a:solidFill>
                  <a:srgbClr val="FF0000"/>
                </a:solidFill>
              </a:rPr>
              <a:t>om tiltaksplan er skrevet på en slik måte at effekten av tiltak er mulig å måle/ evaluere</a:t>
            </a:r>
          </a:p>
          <a:p>
            <a:pPr lvl="1"/>
            <a:r>
              <a:rPr lang="nb-NO" dirty="0">
                <a:solidFill>
                  <a:srgbClr val="FF0000"/>
                </a:solidFill>
              </a:rPr>
              <a:t>om kostnadskrevende tiltak følges tett opp</a:t>
            </a:r>
          </a:p>
          <a:p>
            <a:pPr lvl="1"/>
            <a:r>
              <a:rPr lang="nb-NO" dirty="0">
                <a:solidFill>
                  <a:srgbClr val="FF0000"/>
                </a:solidFill>
              </a:rPr>
              <a:t>om saker avsluttes når mål er nådd</a:t>
            </a:r>
          </a:p>
          <a:p>
            <a:pPr lvl="1"/>
            <a:endParaRPr lang="nb-NO" dirty="0">
              <a:solidFill>
                <a:srgbClr val="FF0000"/>
              </a:solidFill>
            </a:endParaRPr>
          </a:p>
          <a:p>
            <a:pPr lvl="1"/>
            <a:endParaRPr lang="nb-NO" dirty="0"/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0919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3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66 saker med pålegg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16 saker er lukket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b="1" dirty="0" smtClean="0">
                <a:solidFill>
                  <a:srgbClr val="FF0000"/>
                </a:solidFill>
              </a:rPr>
              <a:t>50 saker har fortsatt avvik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Nye avvik er oppstått i flere saker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I tillegg kommer avvik i form av blanke/ mangelfulle  dokumenter, eller dokumenter som ikke holder nødvendig faglig kvalitet.</a:t>
            </a: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81199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7772400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 smtClean="0">
                <a:solidFill>
                  <a:srgbClr val="FF0000"/>
                </a:solidFill>
              </a:rPr>
              <a:t/>
            </a:r>
            <a:br>
              <a:rPr lang="nb-NO" b="1" dirty="0" smtClean="0">
                <a:solidFill>
                  <a:srgbClr val="FF0000"/>
                </a:solidFill>
              </a:rPr>
            </a:br>
            <a:r>
              <a:rPr lang="nb-NO" b="1" dirty="0">
                <a:solidFill>
                  <a:srgbClr val="FF0000"/>
                </a:solidFill>
              </a:rPr>
              <a:t/>
            </a:r>
            <a:br>
              <a:rPr lang="nb-NO" b="1" dirty="0">
                <a:solidFill>
                  <a:srgbClr val="FF0000"/>
                </a:solidFill>
              </a:rPr>
            </a:br>
            <a:r>
              <a:rPr lang="nb-NO" b="1" dirty="0" smtClean="0">
                <a:solidFill>
                  <a:srgbClr val="FF0000"/>
                </a:solidFill>
              </a:rPr>
              <a:t/>
            </a:r>
            <a:br>
              <a:rPr lang="nb-NO" b="1" dirty="0" smtClean="0">
                <a:solidFill>
                  <a:srgbClr val="FF0000"/>
                </a:solidFill>
              </a:rPr>
            </a:br>
            <a:r>
              <a:rPr lang="nb-NO" b="1" dirty="0">
                <a:solidFill>
                  <a:srgbClr val="FF0000"/>
                </a:solidFill>
              </a:rPr>
              <a:t/>
            </a:r>
            <a:br>
              <a:rPr lang="nb-NO" b="1" dirty="0">
                <a:solidFill>
                  <a:srgbClr val="FF0000"/>
                </a:solidFill>
              </a:rPr>
            </a:br>
            <a:r>
              <a:rPr lang="nb-NO" b="1" dirty="0" smtClean="0">
                <a:solidFill>
                  <a:srgbClr val="FF0000"/>
                </a:solidFill>
              </a:rPr>
              <a:t>Hvorfor har vi ikke kommet lenger?</a:t>
            </a:r>
            <a:br>
              <a:rPr lang="nb-NO" b="1" dirty="0" smtClean="0">
                <a:solidFill>
                  <a:srgbClr val="FF0000"/>
                </a:solidFill>
              </a:rPr>
            </a:br>
            <a:r>
              <a:rPr lang="nb-NO" b="1" dirty="0" smtClean="0">
                <a:solidFill>
                  <a:srgbClr val="FF0000"/>
                </a:solidFill>
              </a:rPr>
              <a:t>Hvordan skal vi lukke avvikene og bygge kvalitet?</a:t>
            </a:r>
            <a:br>
              <a:rPr lang="nb-NO" b="1" dirty="0" smtClean="0">
                <a:solidFill>
                  <a:srgbClr val="FF0000"/>
                </a:solidFill>
              </a:rPr>
            </a:b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b="1" dirty="0" smtClean="0"/>
              <a:t>Sammensatte årsaker – tiltak må settes inn på flere områder  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6455004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0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Fokus fremover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Plan for lukking av avvik (1/7)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Jevnlige møter m Fylkesmannen til alle avvik er lukket</a:t>
            </a:r>
          </a:p>
          <a:p>
            <a:pPr marL="788670" lvl="1" indent="-514350">
              <a:buFont typeface="+mj-lt"/>
              <a:buAutoNum type="arabicPeriod"/>
            </a:pPr>
            <a:r>
              <a:rPr lang="nb-NO" dirty="0" smtClean="0"/>
              <a:t>På toppledernivå</a:t>
            </a:r>
          </a:p>
          <a:p>
            <a:pPr marL="788670" lvl="1" indent="-514350">
              <a:buFont typeface="+mj-lt"/>
              <a:buAutoNum type="arabicPeriod"/>
            </a:pPr>
            <a:r>
              <a:rPr lang="nb-NO" dirty="0" smtClean="0"/>
              <a:t>På tjenestenivå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Helhetlig plan for utvikling av Land Barneverntjeneste (oktober 2017)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Milepælsplan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Hva må gjøres?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b-NO" sz="3200" dirty="0" smtClean="0"/>
          </a:p>
          <a:p>
            <a:pPr marL="0" indent="0">
              <a:buNone/>
            </a:pPr>
            <a:endParaRPr lang="nb-NO" sz="3200" dirty="0" smtClean="0"/>
          </a:p>
          <a:p>
            <a:r>
              <a:rPr lang="nb-NO" sz="3200" dirty="0" smtClean="0"/>
              <a:t>Umiddelbare </a:t>
            </a:r>
            <a:r>
              <a:rPr lang="nb-NO" sz="3200" dirty="0"/>
              <a:t>tiltak</a:t>
            </a:r>
          </a:p>
          <a:p>
            <a:r>
              <a:rPr lang="nb-NO" sz="3200" dirty="0"/>
              <a:t>Langsiktige tiltak</a:t>
            </a:r>
          </a:p>
          <a:p>
            <a:r>
              <a:rPr lang="nb-NO" sz="3200" dirty="0"/>
              <a:t>Nødvendig kompetanseheving</a:t>
            </a:r>
          </a:p>
          <a:p>
            <a:endParaRPr lang="nb-NO" sz="3200" dirty="0"/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81199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Umiddelbare tiltak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sz="3200" dirty="0" smtClean="0"/>
          </a:p>
          <a:p>
            <a:endParaRPr lang="nb-NO" sz="3200" dirty="0"/>
          </a:p>
          <a:p>
            <a:r>
              <a:rPr lang="nb-NO" sz="3200" dirty="0" smtClean="0"/>
              <a:t>Midlertidig </a:t>
            </a:r>
            <a:r>
              <a:rPr lang="nb-NO" sz="3200" dirty="0"/>
              <a:t>tilførsel av 2 innleide årsverk på undersøkelse i 3 – 4 </a:t>
            </a:r>
            <a:r>
              <a:rPr lang="nb-NO" sz="3200" dirty="0" err="1"/>
              <a:t>mnd</a:t>
            </a:r>
            <a:endParaRPr lang="nb-NO" sz="3200" dirty="0"/>
          </a:p>
          <a:p>
            <a:r>
              <a:rPr lang="nb-NO" sz="3200" dirty="0"/>
              <a:t>Individuell saksgjennomgang for alle, med teamleder og barnevernleder</a:t>
            </a:r>
          </a:p>
          <a:p>
            <a:r>
              <a:rPr lang="nb-NO" sz="3200" dirty="0"/>
              <a:t>Gjennomgang av rutiner</a:t>
            </a:r>
          </a:p>
          <a:p>
            <a:endParaRPr lang="nb-NO" dirty="0"/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81199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9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 smtClean="0"/>
              <a:t> </a:t>
            </a:r>
            <a:r>
              <a:rPr lang="nb-NO" sz="3600" b="1" dirty="0"/>
              <a:t>A</a:t>
            </a:r>
            <a:r>
              <a:rPr lang="nb-NO" sz="3600" b="1" dirty="0" smtClean="0"/>
              <a:t>vvik 1+2 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nb-NO" sz="2800" dirty="0" smtClean="0"/>
          </a:p>
          <a:p>
            <a:pPr lvl="0"/>
            <a:endParaRPr lang="nb-NO" sz="2800" dirty="0"/>
          </a:p>
          <a:p>
            <a:pPr lvl="0"/>
            <a:r>
              <a:rPr lang="nb-NO" sz="2800" dirty="0" smtClean="0"/>
              <a:t>Nye </a:t>
            </a:r>
            <a:r>
              <a:rPr lang="nb-NO" sz="2800" dirty="0"/>
              <a:t>rutiner for mottak og undersøkelse er </a:t>
            </a:r>
            <a:r>
              <a:rPr lang="nb-NO" sz="2800" dirty="0" smtClean="0"/>
              <a:t>under utarbeidelse. </a:t>
            </a:r>
            <a:r>
              <a:rPr lang="nb-NO" sz="2800" dirty="0"/>
              <a:t>Arbeidsgruppe etablert. </a:t>
            </a:r>
          </a:p>
          <a:p>
            <a:pPr lvl="0"/>
            <a:r>
              <a:rPr lang="nb-NO" sz="2800" dirty="0"/>
              <a:t>Mottaksteam m teamleder, </a:t>
            </a:r>
            <a:r>
              <a:rPr lang="nb-NO" sz="2800" dirty="0" err="1"/>
              <a:t>Bv</a:t>
            </a:r>
            <a:r>
              <a:rPr lang="nb-NO" sz="2800" dirty="0"/>
              <a:t> leder og én saksbehandler er etablert.  </a:t>
            </a:r>
          </a:p>
          <a:p>
            <a:pPr lvl="0"/>
            <a:r>
              <a:rPr lang="nb-NO" sz="2800" dirty="0"/>
              <a:t>Ny struktur på mottaksmøter er etablert. (2g per uke</a:t>
            </a:r>
            <a:r>
              <a:rPr lang="nb-NO" sz="2800" dirty="0" smtClean="0"/>
              <a:t>)</a:t>
            </a:r>
          </a:p>
          <a:p>
            <a:pPr marL="0" lvl="0" indent="0">
              <a:buNone/>
            </a:pPr>
            <a:endParaRPr lang="nb-NO" sz="2800" dirty="0" smtClean="0"/>
          </a:p>
          <a:p>
            <a:pPr lvl="0"/>
            <a:r>
              <a:rPr lang="nb-NO" sz="2800" dirty="0" smtClean="0">
                <a:solidFill>
                  <a:srgbClr val="00B050"/>
                </a:solidFill>
              </a:rPr>
              <a:t>Avvik 1 håndtering av meldinger – er lukket fra tjenestens side per 13.06.17</a:t>
            </a:r>
            <a:endParaRPr lang="nb-NO" sz="28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nb-NO" sz="2800" dirty="0"/>
          </a:p>
          <a:p>
            <a:endParaRPr lang="nb-NO" sz="2800" dirty="0" smtClean="0"/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0919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Langsiktige tiltak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nb-NO" dirty="0" smtClean="0"/>
          </a:p>
          <a:p>
            <a:r>
              <a:rPr lang="nb-NO" dirty="0" smtClean="0"/>
              <a:t>Arbeidsmiljøtiltak</a:t>
            </a:r>
            <a:endParaRPr lang="nb-NO" dirty="0"/>
          </a:p>
          <a:p>
            <a:r>
              <a:rPr lang="nb-NO" dirty="0"/>
              <a:t>Kompetanseheving av hele tjenesten</a:t>
            </a:r>
          </a:p>
          <a:p>
            <a:r>
              <a:rPr lang="nb-NO" dirty="0"/>
              <a:t>Kompetanseheving på spesialområder</a:t>
            </a:r>
          </a:p>
          <a:p>
            <a:r>
              <a:rPr lang="nb-NO" dirty="0"/>
              <a:t>Kompetanseheving / samarbeidstiltak overfor andre </a:t>
            </a:r>
            <a:r>
              <a:rPr lang="nb-NO" dirty="0" smtClean="0"/>
              <a:t>tjenester </a:t>
            </a:r>
            <a:r>
              <a:rPr lang="nb-NO" dirty="0"/>
              <a:t>i kommunene</a:t>
            </a:r>
          </a:p>
          <a:p>
            <a:r>
              <a:rPr lang="nb-NO" dirty="0"/>
              <a:t>Individuell saksveiledning med teamleder og barnevernleder to ganger i </a:t>
            </a:r>
            <a:r>
              <a:rPr lang="nb-NO" dirty="0" err="1"/>
              <a:t>mnd</a:t>
            </a:r>
            <a:r>
              <a:rPr lang="nb-NO" dirty="0"/>
              <a:t> for </a:t>
            </a:r>
            <a:r>
              <a:rPr lang="nb-NO" dirty="0" smtClean="0"/>
              <a:t>alle</a:t>
            </a:r>
          </a:p>
          <a:p>
            <a:r>
              <a:rPr lang="nb-NO" dirty="0" smtClean="0"/>
              <a:t>Utarbeide rutiner, stillingsbeskrivelser og </a:t>
            </a:r>
            <a:r>
              <a:rPr lang="nb-NO" dirty="0" err="1" smtClean="0"/>
              <a:t>internkonstroll</a:t>
            </a:r>
            <a:endParaRPr lang="nb-NO" dirty="0"/>
          </a:p>
          <a:p>
            <a:r>
              <a:rPr lang="nb-NO" dirty="0"/>
              <a:t>Redusere kostnadskrevende kjøp og gjøre mer tiltaksarbeid i kommunens / barneverntjenestens regi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81199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0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Orientering Land barnevern </a:t>
            </a:r>
            <a:r>
              <a:rPr lang="nb-NO" b="1" dirty="0" smtClean="0"/>
              <a:t>juni 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Status </a:t>
            </a:r>
            <a:r>
              <a:rPr lang="nb-NO" dirty="0"/>
              <a:t>i tjenesten</a:t>
            </a:r>
          </a:p>
          <a:p>
            <a:r>
              <a:rPr lang="nb-NO" dirty="0"/>
              <a:t>Fylkesmannens rapport </a:t>
            </a:r>
          </a:p>
          <a:p>
            <a:r>
              <a:rPr lang="nb-NO" dirty="0"/>
              <a:t>Ressurser </a:t>
            </a:r>
            <a:r>
              <a:rPr lang="nb-NO" dirty="0" smtClean="0"/>
              <a:t>i tjenesten </a:t>
            </a:r>
            <a:endParaRPr lang="nb-NO" dirty="0"/>
          </a:p>
          <a:p>
            <a:r>
              <a:rPr lang="nb-NO" dirty="0"/>
              <a:t>Økonomi- </a:t>
            </a:r>
            <a:r>
              <a:rPr lang="nb-NO" dirty="0" smtClean="0"/>
              <a:t>prognose</a:t>
            </a:r>
            <a:endParaRPr lang="nb-NO" dirty="0"/>
          </a:p>
          <a:p>
            <a:r>
              <a:rPr lang="nb-NO" dirty="0"/>
              <a:t>Prosjekt Land barnevern- forsvarlige </a:t>
            </a:r>
            <a:r>
              <a:rPr lang="nb-NO" dirty="0" smtClean="0"/>
              <a:t>tjenester- veien videre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92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/>
            </a:r>
            <a:br>
              <a:rPr lang="nb-NO" sz="2400" dirty="0" smtClean="0">
                <a:solidFill>
                  <a:srgbClr val="FF0000"/>
                </a:solidFill>
              </a:rPr>
            </a:br>
            <a:r>
              <a:rPr lang="nb-NO" sz="2400" dirty="0">
                <a:solidFill>
                  <a:srgbClr val="FF0000"/>
                </a:solidFill>
              </a:rPr>
              <a:t/>
            </a:r>
            <a:br>
              <a:rPr lang="nb-NO" sz="2400" dirty="0">
                <a:solidFill>
                  <a:srgbClr val="FF0000"/>
                </a:solidFill>
              </a:rPr>
            </a:br>
            <a:r>
              <a:rPr lang="nb-NO" sz="2400" dirty="0" smtClean="0">
                <a:solidFill>
                  <a:srgbClr val="FF0000"/>
                </a:solidFill>
              </a:rPr>
              <a:t/>
            </a:r>
            <a:br>
              <a:rPr lang="nb-NO" sz="2400" dirty="0" smtClean="0">
                <a:solidFill>
                  <a:srgbClr val="FF0000"/>
                </a:solidFill>
              </a:rPr>
            </a:br>
            <a:r>
              <a:rPr lang="nb-NO" sz="2000" dirty="0" smtClean="0">
                <a:solidFill>
                  <a:srgbClr val="FF0000"/>
                </a:solidFill>
              </a:rPr>
              <a:t>Et </a:t>
            </a:r>
            <a:r>
              <a:rPr lang="nb-NO" sz="2000" dirty="0">
                <a:solidFill>
                  <a:srgbClr val="FF0000"/>
                </a:solidFill>
              </a:rPr>
              <a:t>dårlig fungerende barnevern, og et dårlig samarbeid med andre tjenester i kommunen, får alltid svært alvorlige konsekvenser for de vi er satt til å </a:t>
            </a:r>
            <a:r>
              <a:rPr lang="nb-NO" sz="2000" dirty="0" smtClean="0">
                <a:solidFill>
                  <a:srgbClr val="FF0000"/>
                </a:solidFill>
              </a:rPr>
              <a:t>hjelpe.</a:t>
            </a:r>
            <a:r>
              <a:rPr lang="nb-NO" sz="2000" dirty="0">
                <a:solidFill>
                  <a:srgbClr val="FF0000"/>
                </a:solidFill>
              </a:rPr>
              <a:t/>
            </a:r>
            <a:br>
              <a:rPr lang="nb-NO" sz="2000" dirty="0">
                <a:solidFill>
                  <a:srgbClr val="FF0000"/>
                </a:solidFill>
              </a:rPr>
            </a:br>
            <a:endParaRPr lang="nb-NO" sz="2000" dirty="0"/>
          </a:p>
        </p:txBody>
      </p:sp>
      <p:pic>
        <p:nvPicPr>
          <p:cNvPr id="4" name="Picture 2" descr="Bilderesultat for kristoffer drept av stefar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2643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Bemanning </a:t>
            </a:r>
            <a:r>
              <a:rPr lang="nb-NO" dirty="0" smtClean="0"/>
              <a:t>juni </a:t>
            </a:r>
            <a:r>
              <a:rPr lang="nb-NO" dirty="0"/>
              <a:t>2017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Årsverk mars 2015 var 15 årsverk, så 17, nå 21 årsverk. Ikke alle er besatt, forventet innen november. To utlyste nå. </a:t>
            </a:r>
            <a:endParaRPr lang="nb-NO" dirty="0"/>
          </a:p>
          <a:p>
            <a:r>
              <a:rPr lang="nb-NO" dirty="0"/>
              <a:t>Teamledere er på plass i undersøkelse, tiltak og fosterhjem</a:t>
            </a:r>
          </a:p>
          <a:p>
            <a:r>
              <a:rPr lang="nb-NO" dirty="0"/>
              <a:t>Sykmeldte </a:t>
            </a:r>
            <a:r>
              <a:rPr lang="nb-NO" dirty="0" err="1"/>
              <a:t>pt</a:t>
            </a:r>
            <a:r>
              <a:rPr lang="nb-NO" dirty="0"/>
              <a:t> er </a:t>
            </a:r>
            <a:r>
              <a:rPr lang="nb-NO" dirty="0" smtClean="0"/>
              <a:t>3,1 </a:t>
            </a:r>
            <a:r>
              <a:rPr lang="nb-NO" dirty="0"/>
              <a:t>årsverk </a:t>
            </a:r>
          </a:p>
          <a:p>
            <a:r>
              <a:rPr lang="nb-NO" dirty="0"/>
              <a:t>Vakanse/permisjon: </a:t>
            </a:r>
            <a:r>
              <a:rPr lang="nb-NO" dirty="0" smtClean="0"/>
              <a:t>5,9 (</a:t>
            </a:r>
            <a:r>
              <a:rPr lang="nb-NO" dirty="0" err="1" smtClean="0"/>
              <a:t>inkl</a:t>
            </a:r>
            <a:r>
              <a:rPr lang="nb-NO" dirty="0" smtClean="0"/>
              <a:t> 4 nye årsverk) </a:t>
            </a:r>
            <a:endParaRPr lang="nb-NO" dirty="0"/>
          </a:p>
          <a:p>
            <a:r>
              <a:rPr lang="nb-NO" dirty="0"/>
              <a:t>Innleie: </a:t>
            </a:r>
            <a:r>
              <a:rPr lang="nb-NO" dirty="0" err="1"/>
              <a:t>ca</a:t>
            </a:r>
            <a:r>
              <a:rPr lang="nb-NO" dirty="0"/>
              <a:t> </a:t>
            </a:r>
            <a:r>
              <a:rPr lang="nb-NO" dirty="0" smtClean="0"/>
              <a:t>8 </a:t>
            </a:r>
            <a:r>
              <a:rPr lang="nb-NO" dirty="0"/>
              <a:t>årsverk </a:t>
            </a:r>
            <a:r>
              <a:rPr lang="nb-NO" dirty="0" err="1" smtClean="0"/>
              <a:t>pt</a:t>
            </a:r>
            <a:r>
              <a:rPr lang="nb-NO" dirty="0" smtClean="0"/>
              <a:t>, økning må påregnes i </a:t>
            </a:r>
            <a:r>
              <a:rPr lang="nb-NO" smtClean="0"/>
              <a:t>en periode (styrket </a:t>
            </a:r>
            <a:r>
              <a:rPr lang="nb-NO" dirty="0" smtClean="0"/>
              <a:t>med 2 årsverk nå i 3 </a:t>
            </a:r>
            <a:r>
              <a:rPr lang="nb-NO" dirty="0" err="1" smtClean="0"/>
              <a:t>mnd</a:t>
            </a:r>
            <a:r>
              <a:rPr lang="nb-NO" dirty="0" smtClean="0"/>
              <a:t>) </a:t>
            </a:r>
            <a:endParaRPr lang="nb-NO" dirty="0"/>
          </a:p>
          <a:p>
            <a:r>
              <a:rPr lang="nb-NO" dirty="0"/>
              <a:t>Innleie må påregnes til nytilsatte er i gang og sykmeldte er tilbake i arbeid.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30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Prognose administrasjonsutgifter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r>
              <a:rPr lang="nb-NO" dirty="0" smtClean="0"/>
              <a:t>Prognose </a:t>
            </a:r>
            <a:r>
              <a:rPr lang="nb-NO" dirty="0"/>
              <a:t>administrasjonsutgifter 2017: 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-utgiftsført </a:t>
            </a:r>
            <a:r>
              <a:rPr lang="nb-NO" dirty="0" err="1"/>
              <a:t>adm</a:t>
            </a:r>
            <a:r>
              <a:rPr lang="nb-NO" dirty="0"/>
              <a:t> </a:t>
            </a:r>
            <a:r>
              <a:rPr lang="nb-NO" dirty="0" err="1"/>
              <a:t>utg</a:t>
            </a:r>
            <a:r>
              <a:rPr lang="nb-NO" dirty="0"/>
              <a:t> pr 8/5: </a:t>
            </a:r>
            <a:r>
              <a:rPr lang="nb-NO" dirty="0" err="1"/>
              <a:t>ca</a:t>
            </a:r>
            <a:r>
              <a:rPr lang="nb-NO" dirty="0"/>
              <a:t> 3 </a:t>
            </a:r>
            <a:r>
              <a:rPr lang="nb-NO" dirty="0" err="1"/>
              <a:t>mill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-innleie Trygg Start, Barnevernkompetanse og </a:t>
            </a:r>
            <a:r>
              <a:rPr lang="nb-NO" dirty="0" err="1"/>
              <a:t>Connexa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  </a:t>
            </a:r>
            <a:r>
              <a:rPr lang="nb-NO" dirty="0" err="1"/>
              <a:t>ca</a:t>
            </a:r>
            <a:r>
              <a:rPr lang="nb-NO" dirty="0"/>
              <a:t> 7 </a:t>
            </a:r>
            <a:r>
              <a:rPr lang="nb-NO" dirty="0" err="1"/>
              <a:t>mill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- Prognose innleie: </a:t>
            </a:r>
            <a:r>
              <a:rPr lang="nb-NO" dirty="0" err="1"/>
              <a:t>ca</a:t>
            </a:r>
            <a:r>
              <a:rPr lang="nb-NO" dirty="0"/>
              <a:t> 10 </a:t>
            </a:r>
            <a:r>
              <a:rPr lang="nb-NO" dirty="0" err="1"/>
              <a:t>mill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- Egenfinansiering (vakanse/</a:t>
            </a:r>
            <a:r>
              <a:rPr lang="nb-NO" dirty="0" err="1"/>
              <a:t>sykm</a:t>
            </a:r>
            <a:r>
              <a:rPr lang="nb-NO" dirty="0"/>
              <a:t>/perm: 2,3 </a:t>
            </a:r>
            <a:r>
              <a:rPr lang="nb-NO" dirty="0" err="1"/>
              <a:t>mill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= mangler 7,7 </a:t>
            </a:r>
            <a:r>
              <a:rPr lang="nb-NO" dirty="0" err="1"/>
              <a:t>mill</a:t>
            </a:r>
            <a:r>
              <a:rPr lang="nb-NO" dirty="0"/>
              <a:t> </a:t>
            </a:r>
          </a:p>
          <a:p>
            <a:r>
              <a:rPr lang="nb-NO" dirty="0"/>
              <a:t>Andel Søndre Land: 3,5</a:t>
            </a:r>
          </a:p>
          <a:p>
            <a:r>
              <a:rPr lang="nb-NO" dirty="0"/>
              <a:t>Andel Nordre Land: 4,2</a:t>
            </a:r>
          </a:p>
          <a:p>
            <a:r>
              <a:rPr lang="nb-NO" dirty="0"/>
              <a:t>Prognose tiltaksutgifter </a:t>
            </a:r>
            <a:r>
              <a:rPr lang="nb-NO" dirty="0" smtClean="0"/>
              <a:t>Nordre </a:t>
            </a:r>
            <a:r>
              <a:rPr lang="nb-NO" dirty="0"/>
              <a:t>Land: </a:t>
            </a:r>
            <a:r>
              <a:rPr lang="nb-NO" dirty="0" err="1"/>
              <a:t>ca</a:t>
            </a:r>
            <a:r>
              <a:rPr lang="nb-NO" dirty="0"/>
              <a:t> 14 </a:t>
            </a:r>
            <a:r>
              <a:rPr lang="nb-NO" dirty="0" err="1"/>
              <a:t>mill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37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sz="4400" dirty="0"/>
              <a:t>Status i tjenesten juni 2017</a:t>
            </a:r>
            <a:endParaRPr lang="nb-NO" sz="44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26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571184" cy="796950"/>
          </a:xfrm>
        </p:spPr>
        <p:txBody>
          <a:bodyPr>
            <a:noAutofit/>
          </a:bodyPr>
          <a:lstStyle/>
          <a:p>
            <a:pPr algn="ctr"/>
            <a:r>
              <a:rPr lang="nb-NO" sz="2800" dirty="0"/>
              <a:t/>
            </a:r>
            <a:br>
              <a:rPr lang="nb-NO" sz="2800" dirty="0"/>
            </a:br>
            <a:r>
              <a:rPr lang="nb-NO" sz="3600" b="1" dirty="0" smtClean="0"/>
              <a:t>AVVIK 1 + 2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2800" dirty="0" smtClean="0">
                <a:solidFill>
                  <a:srgbClr val="FF0000"/>
                </a:solidFill>
              </a:rPr>
              <a:t>#</a:t>
            </a:r>
            <a:r>
              <a:rPr lang="nb-NO" sz="2800" b="1" dirty="0" smtClean="0">
                <a:solidFill>
                  <a:srgbClr val="FF0000"/>
                </a:solidFill>
              </a:rPr>
              <a:t>Kommunen </a:t>
            </a:r>
            <a:r>
              <a:rPr lang="nb-NO" sz="2800" b="1" dirty="0">
                <a:solidFill>
                  <a:srgbClr val="FF0000"/>
                </a:solidFill>
              </a:rPr>
              <a:t>sikrer ikke forsvarlig mottak, gjennomgang, vurdering og arbeidsflyt med meldinger til barneverntjenesten</a:t>
            </a:r>
            <a:br>
              <a:rPr lang="nb-NO" sz="2800" b="1" dirty="0">
                <a:solidFill>
                  <a:srgbClr val="FF0000"/>
                </a:solidFill>
              </a:rPr>
            </a:br>
            <a:r>
              <a:rPr lang="nb-NO" sz="2800" b="1" dirty="0">
                <a:solidFill>
                  <a:srgbClr val="FF0000"/>
                </a:solidFill>
              </a:rPr>
              <a:t/>
            </a:r>
            <a:br>
              <a:rPr lang="nb-NO" sz="2800" b="1" dirty="0">
                <a:solidFill>
                  <a:srgbClr val="FF0000"/>
                </a:solidFill>
              </a:rPr>
            </a:br>
            <a:r>
              <a:rPr lang="nb-NO" sz="2800" b="1" dirty="0">
                <a:solidFill>
                  <a:srgbClr val="FF0000"/>
                </a:solidFill>
              </a:rPr>
              <a:t>#kommunen sikrer ikke forsvarlig undersøkelse (--)</a:t>
            </a:r>
            <a:br>
              <a:rPr lang="nb-NO" sz="2800" b="1" dirty="0">
                <a:solidFill>
                  <a:srgbClr val="FF0000"/>
                </a:solidFill>
              </a:rPr>
            </a:br>
            <a:endParaRPr lang="nb-NO" b="1" dirty="0"/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0919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b="1" dirty="0" smtClean="0"/>
              <a:t>Avvik 3</a:t>
            </a:r>
            <a:br>
              <a:rPr lang="nb-NO" b="1" dirty="0" smtClean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b-NO" sz="3600" dirty="0" smtClean="0"/>
          </a:p>
          <a:p>
            <a:endParaRPr lang="nb-NO" sz="3600" dirty="0" smtClean="0"/>
          </a:p>
          <a:p>
            <a:r>
              <a:rPr lang="nb-NO" sz="3600" b="1" dirty="0">
                <a:solidFill>
                  <a:srgbClr val="FF0000"/>
                </a:solidFill>
              </a:rPr>
              <a:t># Kommunen sikrer ikke forsvarlig oppfølging av barn i fosterhjem</a:t>
            </a:r>
            <a:endParaRPr lang="nb-NO" sz="3600" dirty="0"/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0919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Sammensatte årsaker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312915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5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Faktorer som må </a:t>
            </a:r>
            <a:r>
              <a:rPr lang="nb-NO" b="1" dirty="0" err="1" smtClean="0"/>
              <a:t>hensyntas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b-NO" sz="3200" dirty="0" smtClean="0"/>
          </a:p>
          <a:p>
            <a:r>
              <a:rPr lang="nb-NO" sz="3200" dirty="0" smtClean="0"/>
              <a:t>Høyt </a:t>
            </a:r>
            <a:r>
              <a:rPr lang="nb-NO" sz="3200" dirty="0"/>
              <a:t>sykefravær</a:t>
            </a:r>
          </a:p>
          <a:p>
            <a:r>
              <a:rPr lang="nb-NO" sz="3200" dirty="0"/>
              <a:t>Utslitt personale – har vært i krise i lang tid</a:t>
            </a:r>
          </a:p>
          <a:p>
            <a:r>
              <a:rPr lang="nb-NO" sz="3200" dirty="0"/>
              <a:t>Omstilling og opprydding krever mer ressurser enn normal drift</a:t>
            </a:r>
          </a:p>
          <a:p>
            <a:r>
              <a:rPr lang="nb-NO" sz="3200" dirty="0"/>
              <a:t>Personale ikke fått nødvendig kompetanseheving siste årene</a:t>
            </a:r>
          </a:p>
          <a:p>
            <a:endParaRPr lang="nb-NO" sz="3200" dirty="0"/>
          </a:p>
        </p:txBody>
      </p:sp>
      <p:pic>
        <p:nvPicPr>
          <p:cNvPr id="4" name="Picture 8" descr="NLK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531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5888"/>
            <a:ext cx="581199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llighet">
  <a:themeElements>
    <a:clrScheme name="Billighe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illighet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illighe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1560</TotalTime>
  <Words>527</Words>
  <Application>Microsoft Office PowerPoint</Application>
  <PresentationFormat>Skjermfremvisning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Billighet</vt:lpstr>
      <vt:lpstr>Land barneverntjeneste</vt:lpstr>
      <vt:lpstr>Orientering Land barnevern juni 2017</vt:lpstr>
      <vt:lpstr>Bemanning juni 2017</vt:lpstr>
      <vt:lpstr>Prognose administrasjonsutgifter</vt:lpstr>
      <vt:lpstr>PowerPoint-presentasjon</vt:lpstr>
      <vt:lpstr> AVVIK 1 + 2</vt:lpstr>
      <vt:lpstr>Avvik 3 </vt:lpstr>
      <vt:lpstr>Sammensatte årsaker</vt:lpstr>
      <vt:lpstr>Faktorer som må hensyntas</vt:lpstr>
      <vt:lpstr>Meldinger og Undersøkelse</vt:lpstr>
      <vt:lpstr> Avvik 2     </vt:lpstr>
      <vt:lpstr>66 saker med pålegg</vt:lpstr>
      <vt:lpstr>    Hvorfor har vi ikke kommet lenger? Hvordan skal vi lukke avvikene og bygge kvalitet? </vt:lpstr>
      <vt:lpstr>Sammensatte årsaker – tiltak må settes inn på flere områder  </vt:lpstr>
      <vt:lpstr>Fokus fremover</vt:lpstr>
      <vt:lpstr>Hva må gjøres?</vt:lpstr>
      <vt:lpstr>Umiddelbare tiltak </vt:lpstr>
      <vt:lpstr> Avvik 1+2 </vt:lpstr>
      <vt:lpstr>Langsiktige tiltak </vt:lpstr>
      <vt:lpstr>   Et dårlig fungerende barnevern, og et dårlig samarbeid med andre tjenester i kommunen, får alltid svært alvorlige konsekvenser for de vi er satt til å hjelpe.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barneverntjeneste</dc:title>
  <dc:creator>Gunn Anne</dc:creator>
  <cp:lastModifiedBy>Mona Sæther Harefallet</cp:lastModifiedBy>
  <cp:revision>187</cp:revision>
  <dcterms:created xsi:type="dcterms:W3CDTF">2016-01-09T21:30:46Z</dcterms:created>
  <dcterms:modified xsi:type="dcterms:W3CDTF">2017-06-13T11:42:04Z</dcterms:modified>
</cp:coreProperties>
</file>