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15"/>
  </p:notesMasterIdLst>
  <p:sldIdLst>
    <p:sldId id="262" r:id="rId2"/>
    <p:sldId id="276" r:id="rId3"/>
    <p:sldId id="284" r:id="rId4"/>
    <p:sldId id="275" r:id="rId5"/>
    <p:sldId id="269" r:id="rId6"/>
    <p:sldId id="282" r:id="rId7"/>
    <p:sldId id="277" r:id="rId8"/>
    <p:sldId id="279" r:id="rId9"/>
    <p:sldId id="280" r:id="rId10"/>
    <p:sldId id="274" r:id="rId11"/>
    <p:sldId id="273" r:id="rId12"/>
    <p:sldId id="281" r:id="rId13"/>
    <p:sldId id="266" r:id="rId14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1"/>
    <a:srgbClr val="C00000"/>
    <a:srgbClr val="B6003B"/>
    <a:srgbClr val="99FF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3406" autoAdjust="0"/>
  </p:normalViewPr>
  <p:slideViewPr>
    <p:cSldViewPr>
      <p:cViewPr varScale="1">
        <p:scale>
          <a:sx n="86" d="100"/>
          <a:sy n="86" d="100"/>
        </p:scale>
        <p:origin x="-1698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60C76-E5B6-4E71-8F23-DB2F01B09810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FFB10-3631-470C-9553-BFBB5B78803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665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KORT</a:t>
            </a:r>
            <a:r>
              <a:rPr lang="nb-NO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PRESENTASJON AV PROSJEKTET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aseline="0" dirty="0" smtClean="0"/>
              <a:t>Demensvennlig samfunn handler om at lokalsamfunnet skal ha kunnskap og forståelse for hva demens er og hvordan man best mulig møter personer med demens.</a:t>
            </a:r>
            <a:endParaRPr lang="nb-NO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sz="1200" b="1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smtClean="0"/>
              <a:t>Det er en </a:t>
            </a:r>
            <a:r>
              <a:rPr lang="nb-NO" b="1" dirty="0" smtClean="0"/>
              <a:t>bevisstgjøringskampanje.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B10-3631-470C-9553-BFBB5B788032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1972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baseline="0" dirty="0" smtClean="0"/>
              <a:t>Undervisningen går gjennom at demens er en sykdom, hvilke utfordringer det gir og hvordan man kan håndtere det.</a:t>
            </a:r>
          </a:p>
          <a:p>
            <a:endParaRPr lang="nb-NO" b="0" baseline="0" dirty="0" smtClean="0"/>
          </a:p>
          <a:p>
            <a:r>
              <a:rPr lang="nb-NO" b="0" baseline="0" dirty="0" smtClean="0"/>
              <a:t>Ansatte skal ikke diagnostisere, men vite hvilke kjennetegn sykdommen gir og </a:t>
            </a:r>
          </a:p>
          <a:p>
            <a:r>
              <a:rPr lang="nb-NO" b="0" baseline="0" dirty="0" smtClean="0"/>
              <a:t>vite hvordan du best mulig kommuniserer med personer med demens og gir god service.</a:t>
            </a:r>
          </a:p>
          <a:p>
            <a:endParaRPr lang="nb-NO" b="0" baseline="0" dirty="0" smtClean="0"/>
          </a:p>
          <a:p>
            <a:r>
              <a:rPr lang="nb-NO" b="0" baseline="0" dirty="0" smtClean="0"/>
              <a:t>Rådene gjelder ikke bare for personer med demens, men kan gagne alle.</a:t>
            </a:r>
          </a:p>
          <a:p>
            <a:endParaRPr lang="nb-NO" b="0" baseline="0" dirty="0" smtClean="0"/>
          </a:p>
          <a:p>
            <a:r>
              <a:rPr lang="nb-NO" b="0" baseline="0" dirty="0" smtClean="0"/>
              <a:t>(filmen kan du laste ned fra https://vimeo.com/105973849 evt. høyreklikk og velg følg </a:t>
            </a:r>
            <a:r>
              <a:rPr lang="nb-NO" b="0" baseline="0" dirty="0" err="1" smtClean="0"/>
              <a:t>hyperkoblingen</a:t>
            </a:r>
            <a:r>
              <a:rPr lang="nb-NO" b="0" baseline="0" dirty="0" smtClean="0"/>
              <a:t> for å åpne lenke til filmen)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B10-3631-470C-9553-BFBB5B78803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2862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b="1" baseline="0" dirty="0" smtClean="0"/>
              <a:t>Vi vet at alt som er fremmed for oss lett blir litt skummelt og vanskelig å forholde seg til. Men gjennom kunnskap håper vi at det blir lettere for folk å forholde seg til personer med demens og også skape mer åpenhet</a:t>
            </a:r>
            <a:endParaRPr lang="nb-NO" baseline="0" dirty="0" smtClean="0"/>
          </a:p>
          <a:p>
            <a:endParaRPr lang="nb-NO" dirty="0" smtClean="0"/>
          </a:p>
          <a:p>
            <a:r>
              <a:rPr lang="nb-NO" dirty="0" smtClean="0"/>
              <a:t>Dette tiltaket løser ikke alle</a:t>
            </a:r>
            <a:r>
              <a:rPr lang="nb-NO" baseline="0" dirty="0" smtClean="0"/>
              <a:t> problemer knyttet til det å leve med demens, men kan være et bidrag som gjør at det er litt lettere for personer med demens å fortsette å være en del av lokalsamfunnet og gjøre vanlige hverdagsaktiviteter.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B10-3631-470C-9553-BFBB5B78803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31606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Fordeler for kommunen ved å bli med i kampanjen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Godt tiltak for å bedre forhold for de som lever med demens i kommunen.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Kan gjøre det lettere for personer med demens å være en del av lokalsamfunnet og bo hjemme lenger.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 økonomisk innvestering.</a:t>
            </a:r>
          </a:p>
          <a:p>
            <a:r>
              <a:rPr lang="nb-NO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Omdømmebygging – kommunen får være del av de gode eksemplene vi sprer videre i media og foredrag.</a:t>
            </a:r>
          </a:p>
          <a:p>
            <a:endParaRPr lang="nb-NO" baseline="0" dirty="0" smtClean="0"/>
          </a:p>
          <a:p>
            <a:r>
              <a:rPr lang="nb-NO" baseline="0" dirty="0" smtClean="0"/>
              <a:t>Bildene er fra et fordypningsseminar om demensvennlig samfunn der ordføreren i Arendal signerte kontrakt med generalsekretær i Nasjonalforeningen for folkehelsen for å bli med i kampanjen.</a:t>
            </a:r>
          </a:p>
          <a:p>
            <a:endParaRPr lang="nb-NO" dirty="0" smtClean="0"/>
          </a:p>
          <a:p>
            <a:r>
              <a:rPr lang="nb-NO" dirty="0" smtClean="0"/>
              <a:t>Nå</a:t>
            </a:r>
            <a:r>
              <a:rPr lang="nb-NO" baseline="0" dirty="0" smtClean="0"/>
              <a:t> vil vi at VÅR kommune også blir med på laget!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B10-3631-470C-9553-BFBB5B788032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6614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 smtClean="0"/>
          </a:p>
          <a:p>
            <a:r>
              <a:rPr lang="nb-NO" b="1" dirty="0" smtClean="0"/>
              <a:t>Nå</a:t>
            </a:r>
            <a:r>
              <a:rPr lang="nb-NO" b="1" baseline="0" dirty="0" smtClean="0"/>
              <a:t> vil vi at VÅR kommune også blir med på laget!</a:t>
            </a:r>
            <a:endParaRPr lang="nb-NO" b="1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nb-NO" baseline="0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B10-3631-470C-9553-BFBB5B78803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7880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Demensvennlig samfunn </a:t>
            </a:r>
            <a:r>
              <a:rPr lang="nb-NO" b="1" dirty="0" smtClean="0"/>
              <a:t>handler ikke om</a:t>
            </a:r>
            <a:r>
              <a:rPr lang="nb-NO" dirty="0" smtClean="0"/>
              <a:t>:</a:t>
            </a:r>
          </a:p>
          <a:p>
            <a:endParaRPr lang="nb-NO" dirty="0" smtClean="0"/>
          </a:p>
          <a:p>
            <a:r>
              <a:rPr lang="nb-NO" dirty="0" smtClean="0"/>
              <a:t>Ikke forbedring av omsorgssektoren i kommunen (selv om det også</a:t>
            </a:r>
            <a:r>
              <a:rPr lang="nb-NO" baseline="0" dirty="0" smtClean="0"/>
              <a:t> er viktig)</a:t>
            </a:r>
            <a:endParaRPr lang="nb-NO" dirty="0" smtClean="0"/>
          </a:p>
          <a:p>
            <a:r>
              <a:rPr lang="nb-NO" dirty="0" smtClean="0"/>
              <a:t>Ikke nødvendigvis masse nye tilbud til personer med demens,</a:t>
            </a:r>
            <a:r>
              <a:rPr lang="nb-NO" baseline="0" dirty="0" smtClean="0"/>
              <a:t> men det handler om å tilrettelegge det allerede eksisterende lokalsamfunnet slik at det blir lettere for personer med demens å delta.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(f.eks. om en dame kommer inn og virker som hun er litt usikker</a:t>
            </a:r>
            <a:r>
              <a:rPr lang="nb-NO" baseline="0" dirty="0" smtClean="0"/>
              <a:t> når hun spør hvor melka er. Ta henne med bort til melka og hjelp henne med å finne den fram i stedet for å peke bort til der den er.)</a:t>
            </a:r>
            <a:endParaRPr lang="nb-NO" dirty="0" smtClean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B10-3631-470C-9553-BFBB5B788032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545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EKSEMPLER:</a:t>
            </a:r>
          </a:p>
          <a:p>
            <a:r>
              <a:rPr lang="nb-NO" b="1" dirty="0" smtClean="0"/>
              <a:t>H</a:t>
            </a:r>
            <a:r>
              <a:rPr lang="nb-NO" b="1" baseline="0" dirty="0" smtClean="0"/>
              <a:t>er noen eksempler på det som foregår i de forskjellige kommunene.</a:t>
            </a:r>
            <a:endParaRPr lang="nb-NO" b="1" dirty="0" smtClean="0"/>
          </a:p>
          <a:p>
            <a:endParaRPr lang="nb-NO" b="1" dirty="0" smtClean="0"/>
          </a:p>
          <a:p>
            <a:r>
              <a:rPr lang="nb-NO" b="1" baseline="0" dirty="0" smtClean="0"/>
              <a:t>Moss kommune </a:t>
            </a:r>
            <a:r>
              <a:rPr lang="nb-NO" baseline="0" dirty="0" smtClean="0"/>
              <a:t>– opplæring av butikkansatte på kjøpesenteret, videregående elever på servicefag.</a:t>
            </a:r>
          </a:p>
          <a:p>
            <a:r>
              <a:rPr lang="nb-NO" b="1" baseline="0" dirty="0" smtClean="0"/>
              <a:t>Løten kommune- </a:t>
            </a:r>
            <a:r>
              <a:rPr lang="nb-NO" baseline="0" dirty="0" smtClean="0"/>
              <a:t>åpent møte om hva demens er, opplæring av apotekansatte og Taxi-sjåfører</a:t>
            </a:r>
          </a:p>
          <a:p>
            <a:r>
              <a:rPr lang="nb-NO" b="1" baseline="0" dirty="0" smtClean="0"/>
              <a:t>Gjøvik kommune – </a:t>
            </a:r>
            <a:r>
              <a:rPr lang="nb-NO" b="0" baseline="0" dirty="0" smtClean="0"/>
              <a:t>opplæring av taxi-sjåfører, og frisører</a:t>
            </a:r>
          </a:p>
          <a:p>
            <a:r>
              <a:rPr lang="nb-NO" b="1" baseline="0" dirty="0" smtClean="0"/>
              <a:t>Arendal kommune- </a:t>
            </a:r>
            <a:r>
              <a:rPr lang="nb-NO" baseline="0" dirty="0" smtClean="0"/>
              <a:t>opplæring av bussjåfører. Og butikkansatte</a:t>
            </a:r>
          </a:p>
          <a:p>
            <a:r>
              <a:rPr lang="nb-NO" sz="1400" b="1" baseline="0" dirty="0" smtClean="0"/>
              <a:t>Ulstein kommune </a:t>
            </a:r>
            <a:r>
              <a:rPr lang="nb-NO" sz="1400" baseline="0" dirty="0" smtClean="0"/>
              <a:t>– opplæring av ansatte på storsenteret.</a:t>
            </a:r>
          </a:p>
          <a:p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B10-3631-470C-9553-BFBB5B788032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9588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nb-NO" sz="18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Moss</a:t>
            </a:r>
            <a:r>
              <a:rPr lang="nb-NO" sz="1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første kommune som ville jobbe for et demensvennlig samfunn. – etter sterk inspirasjon fra modell om demensvennlige samfunn i Skottland.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sz="1800" b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nb-NO" sz="18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Etter det har Nasjonalforeningen brukt litt tid på  utforme prosjektet, slik at det er tilpasset norsk organisering og norsk kultur.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aseline="0" dirty="0" smtClean="0"/>
              <a:t>Her ser dere noen av de 24 kommunene som er med (dette er også kampanjelogoen), men det er mange flere som har signert avtale – og det er mange som nå ønsker å bli med.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B10-3631-470C-9553-BFBB5B788032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1140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b="1" dirty="0" smtClean="0"/>
              <a:t>HVORFOR ER DET VIKTIG FOR KOMMUNENE</a:t>
            </a:r>
            <a:r>
              <a:rPr lang="nb-NO" b="1" baseline="0" dirty="0" smtClean="0"/>
              <a:t>?</a:t>
            </a:r>
            <a:endParaRPr lang="nb-NO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 smtClean="0"/>
              <a:t>I Norge er det  ca. 78 000 personer</a:t>
            </a:r>
            <a:r>
              <a:rPr lang="nb-NO" baseline="0" dirty="0" smtClean="0"/>
              <a:t> som har demens. </a:t>
            </a:r>
            <a:r>
              <a:rPr lang="nb-NO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Antallet vil øke i årene som kommer fordi det blir stadig flere eldre i befolkningen.  Dette vet vi er en utfordring for kommunene – og det er en utfordring som bare vil vokse i årene som kommer.</a:t>
            </a: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aseline="0" dirty="0" smtClean="0"/>
              <a:t>40 000 av disse bor hjemme. </a:t>
            </a:r>
            <a:r>
              <a:rPr lang="nb-NO" dirty="0" smtClean="0"/>
              <a:t>Sykdommen utvikler seg over tid,</a:t>
            </a:r>
            <a:r>
              <a:rPr lang="nb-NO" baseline="0" dirty="0" smtClean="0"/>
              <a:t> og man kan leve med sykdommen i mange år. Det vil si at det er en lang periode der personen har behov for å fortsette å gjøre hverdagsaktiviteter.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nb-NO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nb-NO" baseline="0" dirty="0" smtClean="0"/>
              <a:t>En undersøkelse vi har gjort viser at personer med demens kan, og ønsker, å gjøre flere ting lokalt. Med litt hjelp og forståelse fra personer de møter kan flere oppleve å være inkludert i lokalsamfunnet og bo hjemme lenger.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B10-3631-470C-9553-BFBB5B78803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594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Slik funderer </a:t>
            </a:r>
            <a:r>
              <a:rPr lang="nb-NO" baseline="0" dirty="0" smtClean="0"/>
              <a:t>samarbeidet fungerer mellom Nasjonalforeningen for folkehelsen og kommunen.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B10-3631-470C-9553-BFBB5B788032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28473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Hvordan fungerer</a:t>
            </a:r>
            <a:r>
              <a:rPr lang="nb-NO" b="1" baseline="0" dirty="0" smtClean="0"/>
              <a:t> samarbeidet?</a:t>
            </a:r>
            <a:endParaRPr lang="nb-NO" b="1" dirty="0" smtClean="0"/>
          </a:p>
          <a:p>
            <a:r>
              <a:rPr lang="nb-NO" dirty="0" smtClean="0"/>
              <a:t>Første steg:</a:t>
            </a:r>
            <a:r>
              <a:rPr lang="nb-NO" baseline="0" dirty="0" smtClean="0"/>
              <a:t> Ordføreren undertegner en samarbeidsavtale med generalsekretær Lisbet Rugtvedt.</a:t>
            </a:r>
          </a:p>
          <a:p>
            <a:endParaRPr lang="nb-NO" baseline="0" dirty="0" smtClean="0"/>
          </a:p>
          <a:p>
            <a:r>
              <a:rPr lang="nb-NO" dirty="0" smtClean="0"/>
              <a:t>(lurt å ha skrevet</a:t>
            </a:r>
            <a:r>
              <a:rPr lang="nb-NO" baseline="0" dirty="0" smtClean="0"/>
              <a:t> ut avtalen og ha den med seg. Kontakt demensvennlig@nasjonalforeningen.no dersom du ikke har avtale for din kommune.)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B10-3631-470C-9553-BFBB5B78803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37479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1" dirty="0" smtClean="0"/>
              <a:t>Trinn 2:</a:t>
            </a:r>
          </a:p>
          <a:p>
            <a:r>
              <a:rPr lang="nb-NO" dirty="0" smtClean="0"/>
              <a:t>Kommunen setter sammen en lokal arbeidsgruppe. Trenger ikke være mer enn tre</a:t>
            </a:r>
            <a:r>
              <a:rPr lang="nb-NO" baseline="0" dirty="0" smtClean="0"/>
              <a:t> personer – viktigste er at gruppen sørger for </a:t>
            </a:r>
            <a:r>
              <a:rPr lang="nb-NO" b="1" baseline="0" dirty="0" smtClean="0"/>
              <a:t>framdrift. </a:t>
            </a:r>
            <a:r>
              <a:rPr lang="nb-NO" baseline="0" dirty="0" smtClean="0"/>
              <a:t>Veldig gjerne inkludere en representant fra </a:t>
            </a:r>
            <a:r>
              <a:rPr lang="nb-NO" b="1" baseline="0" dirty="0" smtClean="0"/>
              <a:t>lokallaget til Nasjonalforeningen (demensforening). </a:t>
            </a:r>
            <a:r>
              <a:rPr lang="nb-NO" b="0" baseline="0" dirty="0" smtClean="0"/>
              <a:t>Naturlig at det også er med noen fra kommunen. Kanskje en frivillighetskoordinator om kommunen har det? Noen fra eldrerådet? </a:t>
            </a:r>
            <a:endParaRPr lang="nb-NO" b="1" baseline="0" dirty="0" smtClean="0"/>
          </a:p>
          <a:p>
            <a:r>
              <a:rPr lang="nb-NO" baseline="0" dirty="0" smtClean="0"/>
              <a:t>Gruppen bør invitere inn personer med demens og/eller pårørende som kan si noe om hva de syns hadde vært nyttig av tiltak – hvor syns de det er nødvendig at flere kan litt om demens?.</a:t>
            </a:r>
          </a:p>
          <a:p>
            <a:endParaRPr lang="nb-NO" baseline="0" dirty="0" smtClean="0"/>
          </a:p>
          <a:p>
            <a:r>
              <a:rPr lang="nb-NO" b="1" baseline="0" dirty="0" smtClean="0"/>
              <a:t>Forslag til andre samarbeidspartnere kan være: </a:t>
            </a:r>
            <a:r>
              <a:rPr lang="nb-NO" baseline="0" dirty="0" smtClean="0"/>
              <a:t>transportnæringen, næringslivet. De må ikke sitte i gruppa permanent, men kan inviteres til et orienteringsmøte for å få på plass avtaler om opplæring av deres ansatte (</a:t>
            </a:r>
            <a:r>
              <a:rPr lang="nb-NO" baseline="0" dirty="0" err="1" smtClean="0"/>
              <a:t>fks</a:t>
            </a:r>
            <a:r>
              <a:rPr lang="nb-NO" baseline="0" dirty="0" smtClean="0"/>
              <a:t>. lederen for det lokale biblioteket, dersom man ønsker å få til en opplæring av de ansatte der)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B10-3631-470C-9553-BFBB5B788032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871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baseline="0" dirty="0" smtClean="0"/>
              <a:t>Trinn 3: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Gruppen arrangerer undervisning lokalt. De finner lokalet (pauserom, møterom hos bedriften, hos kommunen selv?) og sørger for at en person kan holde undervisningen. Kanskje er det en demenskoordinator, en annen i kommunen som jobber med demens eller en fra den lokale demensforeningen. Viktigste er at personen kan mye om demens</a:t>
            </a:r>
          </a:p>
          <a:p>
            <a:endParaRPr lang="nb-NO" dirty="0" smtClean="0"/>
          </a:p>
          <a:p>
            <a:r>
              <a:rPr lang="nb-NO" dirty="0" smtClean="0"/>
              <a:t>Ferdig materiell får de fra Nasjonalforeningen for folkehelsen. Dette inkluderer en guide til undervisningen, brosjyrer, </a:t>
            </a:r>
            <a:r>
              <a:rPr lang="nb-NO" dirty="0" err="1" smtClean="0"/>
              <a:t>powerpoint</a:t>
            </a:r>
            <a:r>
              <a:rPr lang="nb-NO" dirty="0" smtClean="0"/>
              <a:t> som varer</a:t>
            </a:r>
            <a:r>
              <a:rPr lang="nb-NO" baseline="0" dirty="0" smtClean="0"/>
              <a:t> ca. en time, filmer og en egen logo med demensvennlig samfunn og kommunelogoen.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FB10-3631-470C-9553-BFBB5B78803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2102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8DEA0B-9893-436F-9E72-F7FC82A1D97C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320185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9591D-8D6A-4DCD-8DF1-937FF9D55FA6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75342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5C558-603F-475D-9B4A-C4A4F847BD78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98833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C67F7-1676-4A11-8EE0-C1AA1DDECE6C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1054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498C-DA0B-49F8-9B57-AF86315FDE98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3464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319EE-AB79-4D91-AB8D-8C1B424B9F37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1421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FB461-432D-4B8F-A89B-D1A8312A0487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39361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F1BA-6677-400B-98B0-CBA673F3460E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21536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71DF-5AD0-469F-A8A0-166E3254ED24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57042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00622-BA0F-4B0C-AC01-DAF440FE23FB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685826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5/31/2016</a:t>
            </a:fld>
            <a:endParaRPr lang="en-US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2FE1F-6CAF-49F2-972C-3D14F82D4AE0}" type="slidenum">
              <a:rPr lang="nb-NO" altLang="nb-NO" smtClean="0"/>
              <a:pPr/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35346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8D42D-E511-4D34-8AEC-07BE46908FF3}" type="datetimeFigureOut">
              <a:rPr lang="nb-NO" smtClean="0"/>
              <a:t>31.05.2016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A6C1B-3FBD-4F54-A35A-190C997AEA01}" type="slidenum">
              <a:rPr lang="nb-NO" altLang="nb-NO" smtClean="0">
                <a:cs typeface="Arial" panose="020B0604020202020204" pitchFamily="34" charset="0"/>
              </a:rPr>
              <a:pPr/>
              <a:t>‹#›</a:t>
            </a:fld>
            <a:endParaRPr lang="nb-NO" altLang="nb-NO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066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597384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5" y="714910"/>
            <a:ext cx="9185548" cy="609846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68312" y="2793928"/>
            <a:ext cx="8675688" cy="3141806"/>
          </a:xfrm>
        </p:spPr>
        <p:txBody>
          <a:bodyPr/>
          <a:lstStyle/>
          <a:p>
            <a:endParaRPr lang="nb-NO" dirty="0" smtClean="0"/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-1355"/>
            <a:ext cx="2311902" cy="348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0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0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1340768"/>
            <a:ext cx="8411754" cy="3960440"/>
          </a:xfrm>
        </p:spPr>
        <p:txBody>
          <a:bodyPr/>
          <a:lstStyle/>
          <a:p>
            <a:pPr algn="ctr"/>
            <a:r>
              <a:rPr lang="nb-NO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En film med </a:t>
            </a:r>
            <a:r>
              <a:rPr lang="nb-NO" b="1" dirty="0" smtClean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gode eksempler</a:t>
            </a:r>
            <a:endParaRPr lang="nb-NO" b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2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8191822" cy="4351338"/>
          </a:xfrm>
        </p:spPr>
        <p:txBody>
          <a:bodyPr/>
          <a:lstStyle/>
          <a:p>
            <a:pPr marL="0" indent="0" algn="ctr">
              <a:buNone/>
            </a:pPr>
            <a:r>
              <a:rPr lang="nb-NO" sz="5400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Fremmed=usikkerhet</a:t>
            </a:r>
          </a:p>
          <a:p>
            <a:pPr marL="0" indent="0" algn="ctr">
              <a:buNone/>
            </a:pPr>
            <a:r>
              <a:rPr lang="nb-NO" sz="5400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Kunnskap gir</a:t>
            </a:r>
            <a:r>
              <a:rPr lang="nb-NO" sz="5400" dirty="0" smtClean="0">
                <a:solidFill>
                  <a:srgbClr val="C00000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forståelse</a:t>
            </a:r>
            <a:endParaRPr lang="nb-NO" sz="5400" dirty="0">
              <a:solidFill>
                <a:srgbClr val="C00000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069" y="278871"/>
            <a:ext cx="527056" cy="77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8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55211" y="692696"/>
            <a:ext cx="7886700" cy="415813"/>
          </a:xfrm>
        </p:spPr>
        <p:txBody>
          <a:bodyPr>
            <a:normAutofit fontScale="90000"/>
          </a:bodyPr>
          <a:lstStyle/>
          <a:p>
            <a:r>
              <a:rPr lang="nb-NO" dirty="0" smtClean="0">
                <a:solidFill>
                  <a:srgbClr val="C00000"/>
                </a:solidFill>
                <a:latin typeface="Georgia" panose="02040502050405020303" pitchFamily="18" charset="0"/>
              </a:rPr>
              <a:t>Fordeler</a:t>
            </a:r>
            <a:r>
              <a:rPr lang="nb-NO" dirty="0" smtClean="0">
                <a:latin typeface="Georgia" panose="02040502050405020303" pitchFamily="18" charset="0"/>
              </a:rPr>
              <a:t> for kommunen</a:t>
            </a:r>
            <a:r>
              <a:rPr lang="nb-NO" dirty="0">
                <a:latin typeface="Georgia" panose="02040502050405020303" pitchFamily="18" charset="0"/>
              </a:rPr>
              <a:t/>
            </a:r>
            <a:br>
              <a:rPr lang="nb-NO" dirty="0">
                <a:latin typeface="Georgia" panose="02040502050405020303" pitchFamily="18" charset="0"/>
              </a:rPr>
            </a:br>
            <a:endParaRPr lang="nb-NO" dirty="0">
              <a:latin typeface="Georgia" panose="02040502050405020303" pitchFamily="18" charset="0"/>
            </a:endParaRPr>
          </a:p>
        </p:txBody>
      </p:sp>
      <p:pic>
        <p:nvPicPr>
          <p:cNvPr id="8" name="Plassholder for innhold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711" y="3717032"/>
            <a:ext cx="3886200" cy="2590800"/>
          </a:xfrm>
        </p:spPr>
      </p:pic>
      <p:pic>
        <p:nvPicPr>
          <p:cNvPr id="7" name="Plassholder for innhold 6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85" y="3717032"/>
            <a:ext cx="3886200" cy="2590800"/>
          </a:xfrm>
        </p:spPr>
      </p:pic>
      <p:sp>
        <p:nvSpPr>
          <p:cNvPr id="4" name="TekstSylinder 3"/>
          <p:cNvSpPr txBox="1"/>
          <p:nvPr/>
        </p:nvSpPr>
        <p:spPr>
          <a:xfrm>
            <a:off x="655211" y="1108509"/>
            <a:ext cx="6768752" cy="271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Georgia" panose="02040502050405020303" pitchFamily="18" charset="0"/>
              </a:rPr>
              <a:t>Godt tiltak for å bedre forhold for de som lever med demens i kommunen.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Georgia" panose="02040502050405020303" pitchFamily="18" charset="0"/>
              </a:rPr>
              <a:t>Kan gjøre det lettere for personer med demens å være en del av lokalsamfunnet og bo hjemme lenger.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Georgia" panose="02040502050405020303" pitchFamily="18" charset="0"/>
              </a:rPr>
              <a:t>Lite økonomisk innvestering.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Georgia" panose="02040502050405020303" pitchFamily="18" charset="0"/>
              </a:rPr>
              <a:t>Omdømmebygging – kommunen får være del av de gode eksemplene </a:t>
            </a:r>
            <a:r>
              <a:rPr lang="nb-NO" dirty="0" smtClean="0">
                <a:latin typeface="Georgia" panose="02040502050405020303" pitchFamily="18" charset="0"/>
              </a:rPr>
              <a:t>som spres </a:t>
            </a:r>
            <a:r>
              <a:rPr lang="nb-NO" dirty="0">
                <a:latin typeface="Georgia" panose="02040502050405020303" pitchFamily="18" charset="0"/>
              </a:rPr>
              <a:t>videre i media og foredrag.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738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85" y="714910"/>
            <a:ext cx="9185548" cy="609846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0"/>
          </a:effec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95736" y="1340768"/>
            <a:ext cx="4176464" cy="1613864"/>
          </a:xfrm>
        </p:spPr>
        <p:txBody>
          <a:bodyPr>
            <a:normAutofit/>
          </a:bodyPr>
          <a:lstStyle/>
          <a:p>
            <a:pPr algn="ctr"/>
            <a:r>
              <a:rPr lang="nb-NO" sz="7200" dirty="0" smtClean="0"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TAKK!</a:t>
            </a:r>
            <a:endParaRPr lang="nb-NO" sz="72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228184" y="6093296"/>
            <a:ext cx="8229600" cy="3455987"/>
          </a:xfrm>
        </p:spPr>
        <p:txBody>
          <a:bodyPr/>
          <a:lstStyle/>
          <a:p>
            <a:pPr marL="0" indent="0" algn="ctr">
              <a:buNone/>
            </a:pPr>
            <a:endParaRPr lang="nb-NO" sz="2000" dirty="0"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nb-NO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</a:t>
            </a:r>
            <a:r>
              <a:rPr lang="nb-NO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emensvennlig@nasjonalforeningen.no</a:t>
            </a:r>
            <a:endParaRPr lang="nb-NO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8" y="476672"/>
            <a:ext cx="8946064" cy="5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1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5" b="51974"/>
          <a:stretch/>
        </p:blipFill>
        <p:spPr>
          <a:xfrm>
            <a:off x="0" y="-31709"/>
            <a:ext cx="4103440" cy="1525708"/>
          </a:xfrm>
        </p:spPr>
      </p:pic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825" r="2392" b="15290"/>
          <a:stretch/>
        </p:blipFill>
        <p:spPr>
          <a:xfrm>
            <a:off x="3995936" y="0"/>
            <a:ext cx="5040560" cy="453650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" b="50000"/>
          <a:stretch/>
        </p:blipFill>
        <p:spPr>
          <a:xfrm>
            <a:off x="-89706" y="1681255"/>
            <a:ext cx="4803998" cy="34290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1" r="4941" b="47736"/>
          <a:stretch/>
        </p:blipFill>
        <p:spPr>
          <a:xfrm>
            <a:off x="2312293" y="4149080"/>
            <a:ext cx="6624736" cy="2991866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" b="57518"/>
          <a:stretch/>
        </p:blipFill>
        <p:spPr>
          <a:xfrm>
            <a:off x="-46021" y="5319669"/>
            <a:ext cx="3432398" cy="170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3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ssholder for innhold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70" y="185039"/>
            <a:ext cx="2543556" cy="4176464"/>
          </a:xfr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55" y="188640"/>
            <a:ext cx="2081784" cy="2901696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52" y="3303047"/>
            <a:ext cx="2084832" cy="291388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06054"/>
            <a:ext cx="2084832" cy="2913888"/>
          </a:xfrm>
          <a:prstGeom prst="rect">
            <a:avLst/>
          </a:prstGeom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730" y="185039"/>
            <a:ext cx="2109978" cy="3053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8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214545" y="923294"/>
            <a:ext cx="7058744" cy="1280890"/>
          </a:xfrm>
        </p:spPr>
        <p:txBody>
          <a:bodyPr>
            <a:normAutofit fontScale="90000"/>
          </a:bodyPr>
          <a:lstStyle/>
          <a:p>
            <a:r>
              <a:rPr lang="nb-NO" altLang="nb-NO" b="1" dirty="0">
                <a:solidFill>
                  <a:srgbClr val="C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Over </a:t>
            </a:r>
            <a:r>
              <a:rPr lang="nb-NO" altLang="nb-NO" sz="4800" b="1" dirty="0" smtClean="0">
                <a:solidFill>
                  <a:srgbClr val="C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78 </a:t>
            </a:r>
            <a:r>
              <a:rPr lang="nb-NO" altLang="nb-NO" sz="4800" b="1" dirty="0">
                <a:solidFill>
                  <a:srgbClr val="C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000 </a:t>
            </a:r>
            <a:r>
              <a:rPr lang="nb-NO" altLang="nb-NO" b="1" dirty="0">
                <a:solidFill>
                  <a:srgbClr val="C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personer i Norge </a:t>
            </a:r>
            <a:br>
              <a:rPr lang="nb-NO" altLang="nb-NO" b="1" dirty="0">
                <a:solidFill>
                  <a:srgbClr val="C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</a:br>
            <a:r>
              <a:rPr lang="nb-NO" altLang="nb-NO" b="1" dirty="0">
                <a:solidFill>
                  <a:srgbClr val="C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  <a:t>har en demenssykdom</a:t>
            </a:r>
            <a:br>
              <a:rPr lang="nb-NO" altLang="nb-NO" b="1" dirty="0">
                <a:solidFill>
                  <a:srgbClr val="C00000"/>
                </a:solidFill>
                <a:latin typeface="Georgia" panose="02040502050405020303" pitchFamily="18" charset="0"/>
                <a:ea typeface="Batang" panose="02030600000101010101" pitchFamily="18" charset="-127"/>
              </a:rPr>
            </a:b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165" y="3207954"/>
            <a:ext cx="2021160" cy="2021160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905445" y="5078971"/>
            <a:ext cx="2545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altLang="nb-NO" dirty="0" smtClean="0">
                <a:solidFill>
                  <a:srgbClr val="000000"/>
                </a:solidFill>
                <a:latin typeface="Georgia" panose="02040502050405020303" pitchFamily="18" charset="0"/>
              </a:rPr>
              <a:t>60% </a:t>
            </a:r>
            <a:r>
              <a:rPr lang="nb-NO" altLang="nb-NO" dirty="0">
                <a:solidFill>
                  <a:srgbClr val="000000"/>
                </a:solidFill>
                <a:latin typeface="Georgia" panose="02040502050405020303" pitchFamily="18" charset="0"/>
              </a:rPr>
              <a:t>er hjemmeboende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3708929" y="5078971"/>
            <a:ext cx="2069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dirty="0" smtClean="0">
                <a:solidFill>
                  <a:srgbClr val="000000"/>
                </a:solidFill>
                <a:latin typeface="Georgia" panose="02040502050405020303" pitchFamily="18" charset="0"/>
              </a:rPr>
              <a:t>Ønsker å delta i lokalsamfunnet</a:t>
            </a:r>
            <a:endParaRPr lang="nb-NO" altLang="nb-NO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310202" y="5078971"/>
            <a:ext cx="2141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dirty="0" smtClean="0">
                <a:solidFill>
                  <a:srgbClr val="000000"/>
                </a:solidFill>
                <a:latin typeface="Georgia" panose="02040502050405020303" pitchFamily="18" charset="0"/>
              </a:rPr>
              <a:t>Bli møtt med forståelse</a:t>
            </a:r>
            <a:endParaRPr lang="nb-NO" altLang="nb-NO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pic>
        <p:nvPicPr>
          <p:cNvPr id="14" name="Plassholder for innhold 1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29" y="3072619"/>
            <a:ext cx="2006352" cy="2006352"/>
          </a:xfr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072619"/>
            <a:ext cx="1269546" cy="19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89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568" y="2132856"/>
            <a:ext cx="7886700" cy="1325563"/>
          </a:xfrm>
        </p:spPr>
        <p:txBody>
          <a:bodyPr>
            <a:noAutofit/>
          </a:bodyPr>
          <a:lstStyle/>
          <a:p>
            <a:r>
              <a:rPr lang="nb-NO" sz="3600" dirty="0" smtClean="0">
                <a:latin typeface="Georgia" panose="02040502050405020303" pitchFamily="18" charset="0"/>
              </a:rPr>
              <a:t>Hvordan fungerer samarbeidet mellom</a:t>
            </a:r>
            <a:r>
              <a:rPr lang="nb-NO" sz="4000" dirty="0" smtClean="0">
                <a:latin typeface="Georgia" panose="02040502050405020303" pitchFamily="18" charset="0"/>
              </a:rPr>
              <a:t> </a:t>
            </a:r>
            <a:r>
              <a:rPr lang="nb-NO" sz="4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kommunen </a:t>
            </a:r>
            <a:r>
              <a:rPr lang="nb-NO" sz="3600" dirty="0" smtClean="0">
                <a:latin typeface="Georgia" panose="02040502050405020303" pitchFamily="18" charset="0"/>
              </a:rPr>
              <a:t>og </a:t>
            </a:r>
            <a:r>
              <a:rPr lang="nb-NO" sz="4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Nasjonalforeningen for folkehelsen</a:t>
            </a:r>
            <a:r>
              <a:rPr lang="nb-NO" sz="3600" dirty="0" smtClean="0">
                <a:latin typeface="Georgia" panose="02040502050405020303" pitchFamily="18" charset="0"/>
              </a:rPr>
              <a:t>?</a:t>
            </a:r>
            <a:endParaRPr lang="nb-NO" sz="3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5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360914"/>
            <a:ext cx="7886700" cy="1325563"/>
          </a:xfrm>
        </p:spPr>
        <p:txBody>
          <a:bodyPr/>
          <a:lstStyle/>
          <a:p>
            <a:r>
              <a:rPr lang="nb-NO" dirty="0" smtClean="0">
                <a:latin typeface="Georgia" panose="02040502050405020303" pitchFamily="18" charset="0"/>
              </a:rPr>
              <a:t>Trinn 1:</a:t>
            </a:r>
            <a:endParaRPr lang="nb-NO" dirty="0">
              <a:latin typeface="Georgia" panose="02040502050405020303" pitchFamily="18" charset="0"/>
            </a:endParaRPr>
          </a:p>
        </p:txBody>
      </p:sp>
      <p:pic>
        <p:nvPicPr>
          <p:cNvPr id="6" name="Plassholder for innhold 5" descr="Bærum samarbeidsavtale om et mer demensvennlig samfunn [Kompatibilitetsmodus] - Word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64" t="5422" r="29863" b="9801"/>
          <a:stretch/>
        </p:blipFill>
        <p:spPr>
          <a:xfrm>
            <a:off x="2015716" y="360914"/>
            <a:ext cx="5112568" cy="6165304"/>
          </a:xfrm>
        </p:spPr>
      </p:pic>
    </p:spTree>
    <p:extLst>
      <p:ext uri="{BB962C8B-B14F-4D97-AF65-F5344CB8AC3E}">
        <p14:creationId xmlns:p14="http://schemas.microsoft.com/office/powerpoint/2010/main" val="383993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Georgia" panose="02040502050405020303" pitchFamily="18" charset="0"/>
              </a:rPr>
              <a:t>Trinn 2:</a:t>
            </a:r>
            <a:endParaRPr lang="nb-NO" dirty="0">
              <a:latin typeface="Georgia" panose="02040502050405020303" pitchFamily="18" charset="0"/>
            </a:endParaRPr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31776"/>
            <a:ext cx="3456384" cy="3456384"/>
          </a:xfrm>
        </p:spPr>
      </p:pic>
      <p:sp>
        <p:nvSpPr>
          <p:cNvPr id="7" name="TekstSylinder 6"/>
          <p:cNvSpPr txBox="1"/>
          <p:nvPr/>
        </p:nvSpPr>
        <p:spPr>
          <a:xfrm>
            <a:off x="827584" y="364502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dirty="0" smtClean="0">
                <a:latin typeface="Georgia" panose="02040502050405020303" pitchFamily="18" charset="0"/>
              </a:rPr>
              <a:t>Lokal arbeidsgruppe=</a:t>
            </a:r>
          </a:p>
          <a:p>
            <a:pPr algn="ctr"/>
            <a:r>
              <a:rPr lang="nb-NO" sz="3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lokale tiltak</a:t>
            </a:r>
            <a:endParaRPr lang="nb-NO" sz="3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2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latin typeface="Georgia" panose="02040502050405020303" pitchFamily="18" charset="0"/>
              </a:rPr>
              <a:t>Trinn 3:</a:t>
            </a:r>
            <a:endParaRPr lang="nb-NO" dirty="0">
              <a:latin typeface="Georgia" panose="02040502050405020303" pitchFamily="18" charset="0"/>
            </a:endParaRP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944" y="908720"/>
            <a:ext cx="2170112" cy="2170112"/>
          </a:xfrm>
        </p:spPr>
      </p:pic>
      <p:sp>
        <p:nvSpPr>
          <p:cNvPr id="5" name="TekstSylinder 4"/>
          <p:cNvSpPr txBox="1"/>
          <p:nvPr/>
        </p:nvSpPr>
        <p:spPr>
          <a:xfrm>
            <a:off x="628650" y="3429000"/>
            <a:ext cx="7886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 smtClean="0">
                <a:latin typeface="Georgia" panose="02040502050405020303" pitchFamily="18" charset="0"/>
              </a:rPr>
              <a:t>Undervisningen – </a:t>
            </a:r>
            <a:r>
              <a:rPr lang="nb-NO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ferdig materiell </a:t>
            </a:r>
            <a:r>
              <a:rPr lang="nb-NO" sz="2400" dirty="0" smtClean="0">
                <a:latin typeface="Georgia" panose="02040502050405020303" pitchFamily="18" charset="0"/>
              </a:rPr>
              <a:t>fra </a:t>
            </a:r>
            <a:r>
              <a:rPr lang="nb-NO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Nasjonalforeningen for folkehelsen</a:t>
            </a:r>
          </a:p>
          <a:p>
            <a:r>
              <a:rPr lang="nb-NO" sz="2400" dirty="0" smtClean="0">
                <a:latin typeface="Georgia" panose="02040502050405020303" pitchFamily="18" charset="0"/>
              </a:rPr>
              <a:t>                 </a:t>
            </a:r>
          </a:p>
          <a:p>
            <a:r>
              <a:rPr lang="nb-NO" sz="2400" dirty="0">
                <a:latin typeface="Georgia" panose="02040502050405020303" pitchFamily="18" charset="0"/>
              </a:rPr>
              <a:t> </a:t>
            </a:r>
            <a:r>
              <a:rPr lang="nb-NO" sz="2400" dirty="0" smtClean="0">
                <a:latin typeface="Georgia" panose="02040502050405020303" pitchFamily="18" charset="0"/>
              </a:rPr>
              <a:t>                  - Brosjyrer</a:t>
            </a:r>
          </a:p>
          <a:p>
            <a:r>
              <a:rPr lang="nb-NO" sz="2400" dirty="0" smtClean="0">
                <a:latin typeface="Georgia" panose="02040502050405020303" pitchFamily="18" charset="0"/>
              </a:rPr>
              <a:t>                   - </a:t>
            </a:r>
            <a:r>
              <a:rPr lang="nb-NO" sz="2400" dirty="0" err="1" smtClean="0">
                <a:latin typeface="Georgia" panose="02040502050405020303" pitchFamily="18" charset="0"/>
              </a:rPr>
              <a:t>Powerpoint</a:t>
            </a:r>
            <a:r>
              <a:rPr lang="nb-NO" sz="2400" dirty="0" smtClean="0">
                <a:latin typeface="Georgia" panose="02040502050405020303" pitchFamily="18" charset="0"/>
              </a:rPr>
              <a:t> (en time)</a:t>
            </a:r>
          </a:p>
          <a:p>
            <a:r>
              <a:rPr lang="nb-NO" sz="2400" dirty="0" smtClean="0">
                <a:latin typeface="Georgia" panose="02040502050405020303" pitchFamily="18" charset="0"/>
              </a:rPr>
              <a:t>                   - Filmer</a:t>
            </a:r>
          </a:p>
          <a:p>
            <a:r>
              <a:rPr lang="nb-NO" sz="2400" dirty="0" smtClean="0">
                <a:latin typeface="Georgia" panose="02040502050405020303" pitchFamily="18" charset="0"/>
              </a:rPr>
              <a:t>                   - Logo til kampanjen</a:t>
            </a:r>
            <a:endParaRPr lang="nb-NO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Egendefinert 8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CC0000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5144</TotalTime>
  <Words>1174</Words>
  <Application>Microsoft Office PowerPoint</Application>
  <PresentationFormat>Skjermfremvisning (4:3)</PresentationFormat>
  <Paragraphs>107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Office-tema</vt:lpstr>
      <vt:lpstr>PowerPoint-presentasjon</vt:lpstr>
      <vt:lpstr>PowerPoint-presentasjon</vt:lpstr>
      <vt:lpstr>PowerPoint-presentasjon</vt:lpstr>
      <vt:lpstr>PowerPoint-presentasjon</vt:lpstr>
      <vt:lpstr>Over 78 000 personer i Norge  har en demenssykdom </vt:lpstr>
      <vt:lpstr>Hvordan fungerer samarbeidet mellom kommunen og Nasjonalforeningen for folkehelsen?</vt:lpstr>
      <vt:lpstr>Trinn 1:</vt:lpstr>
      <vt:lpstr>Trinn 2:</vt:lpstr>
      <vt:lpstr>Trinn 3:</vt:lpstr>
      <vt:lpstr>En film med gode eksempler</vt:lpstr>
      <vt:lpstr>PowerPoint-presentasjon</vt:lpstr>
      <vt:lpstr>Fordeler for kommunen </vt:lpstr>
      <vt:lpstr>TAKK!</vt:lpstr>
    </vt:vector>
  </TitlesOfParts>
  <Company>Nasjonalforeningen for folkehelsen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Demensvennlige råd</dc:title>
  <dc:creator>Lene Haugerud</dc:creator>
  <cp:lastModifiedBy>Liv Furuseth</cp:lastModifiedBy>
  <cp:revision>211</cp:revision>
  <cp:lastPrinted>2015-04-24T13:04:30Z</cp:lastPrinted>
  <dcterms:created xsi:type="dcterms:W3CDTF">2014-07-14T08:16:29Z</dcterms:created>
  <dcterms:modified xsi:type="dcterms:W3CDTF">2016-05-31T09:51:47Z</dcterms:modified>
  <cp:contentStatus/>
</cp:coreProperties>
</file>